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2"/>
  </p:notesMasterIdLst>
  <p:sldIdLst>
    <p:sldId id="256" r:id="rId2"/>
    <p:sldId id="284" r:id="rId3"/>
    <p:sldId id="283" r:id="rId4"/>
    <p:sldId id="257" r:id="rId5"/>
    <p:sldId id="285" r:id="rId6"/>
    <p:sldId id="286" r:id="rId7"/>
    <p:sldId id="287" r:id="rId8"/>
    <p:sldId id="288" r:id="rId9"/>
    <p:sldId id="289" r:id="rId10"/>
    <p:sldId id="282" r:id="rId11"/>
    <p:sldId id="260" r:id="rId12"/>
    <p:sldId id="262" r:id="rId13"/>
    <p:sldId id="263" r:id="rId14"/>
    <p:sldId id="265" r:id="rId15"/>
    <p:sldId id="270" r:id="rId16"/>
    <p:sldId id="294" r:id="rId17"/>
    <p:sldId id="290" r:id="rId18"/>
    <p:sldId id="291" r:id="rId19"/>
    <p:sldId id="292" r:id="rId20"/>
    <p:sldId id="27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CC"/>
    <a:srgbClr val="00FF00"/>
    <a:srgbClr val="C0449D"/>
    <a:srgbClr val="D8650E"/>
    <a:srgbClr val="CCFF66"/>
    <a:srgbClr val="CC66FF"/>
    <a:srgbClr val="6666FF"/>
    <a:srgbClr val="009900"/>
    <a:srgbClr val="CEE30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F694AC-7487-454C-8A02-FCAB1271A030}">
  <a:tblStyle styleId="{21F694AC-7487-454C-8A02-FCAB1271A03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2" autoAdjust="0"/>
    <p:restoredTop sz="94662" autoAdjust="0"/>
  </p:normalViewPr>
  <p:slideViewPr>
    <p:cSldViewPr>
      <p:cViewPr varScale="1">
        <p:scale>
          <a:sx n="93" d="100"/>
          <a:sy n="93" d="100"/>
        </p:scale>
        <p:origin x="-720" y="-96"/>
      </p:cViewPr>
      <p:guideLst>
        <p:guide orient="horz" pos="1620"/>
        <p:guide pos="2880"/>
      </p:guideLst>
    </p:cSldViewPr>
  </p:slideViewPr>
  <p:outlineViewPr>
    <p:cViewPr>
      <p:scale>
        <a:sx n="33" d="100"/>
        <a:sy n="33" d="100"/>
      </p:scale>
      <p:origin x="0" y="64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userId="1b8266193d04f508" providerId="LiveId" clId="{315D72EF-F94F-4795-BF90-D4B0F0F8E865}"/>
    <pc:docChg chg="delSld">
      <pc:chgData name="Mohammad" userId="1b8266193d04f508" providerId="LiveId" clId="{315D72EF-F94F-4795-BF90-D4B0F0F8E865}" dt="2020-10-09T01:20:56.415" v="0" actId="47"/>
      <pc:docMkLst>
        <pc:docMk/>
      </pc:docMkLst>
      <pc:sldChg chg="del">
        <pc:chgData name="Mohammad" userId="1b8266193d04f508" providerId="LiveId" clId="{315D72EF-F94F-4795-BF90-D4B0F0F8E865}" dt="2020-10-09T01:20:56.415" v="0" actId="47"/>
        <pc:sldMkLst>
          <pc:docMk/>
          <pc:sldMk cId="1504640634"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204252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6.jpeg"/><Relationship Id="rId7" Type="http://schemas.openxmlformats.org/officeDocument/2006/relationships/image" Target="../media/image14.png"/><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6.png"/><Relationship Id="rId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32.gif"/><Relationship Id="rId9" Type="http://schemas.openxmlformats.org/officeDocument/2006/relationships/image" Target="../media/image12.png"/><Relationship Id="rId1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11.png"/><Relationship Id="rId15" Type="http://schemas.openxmlformats.org/officeDocument/2006/relationships/image" Target="../media/image6.png"/><Relationship Id="rId10"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6.png"/><Relationship Id="rId1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jp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7.jp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8.png"/><Relationship Id="rId7"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0" y="1441664"/>
            <a:ext cx="6041409" cy="226012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dirty="0">
                <a:latin typeface="+mj-lt"/>
              </a:rPr>
              <a:t>SEJARAH DAN PERKEMBANGAN KOMPUTER</a:t>
            </a:r>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ircle(in)">
                                      <p:cBhvr>
                                        <p:cTn id="7"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 y="257767"/>
            <a:ext cx="9145683" cy="637583"/>
          </a:xfrm>
        </p:spPr>
        <p:txBody>
          <a:bodyPr/>
          <a:lstStyle/>
          <a:p>
            <a:pPr algn="ctr"/>
            <a:r>
              <a:rPr lang="id-ID" sz="2800" dirty="0">
                <a:solidFill>
                  <a:schemeClr val="accent4"/>
                </a:solidFill>
              </a:rPr>
              <a:t>DIAGRAM ALIR PERKEMBANGAN KOMPUTER</a:t>
            </a:r>
            <a:br>
              <a:rPr lang="id-ID" sz="2800" dirty="0">
                <a:solidFill>
                  <a:schemeClr val="accent4"/>
                </a:solidFill>
              </a:rPr>
            </a:br>
            <a:r>
              <a:rPr lang="id-ID" sz="2800" dirty="0">
                <a:solidFill>
                  <a:schemeClr val="accent4"/>
                </a:solidFill>
              </a:rPr>
              <a:t>(SETELAH 1940)</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a:t>
            </a:fld>
            <a:endParaRPr lang="en"/>
          </a:p>
        </p:txBody>
      </p:sp>
      <p:sp>
        <p:nvSpPr>
          <p:cNvPr id="6" name="Google Shape;89;p16"/>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pPr algn="ctr"/>
            <a:fld id="{00000000-1234-1234-1234-123412341234}" type="slidenum">
              <a:rPr lang="en" smtClean="0"/>
              <a:pPr algn="ctr"/>
              <a:t>10</a:t>
            </a:fld>
            <a:endParaRPr lang="en"/>
          </a:p>
        </p:txBody>
      </p:sp>
      <p:sp>
        <p:nvSpPr>
          <p:cNvPr id="7" name="Right Arrow 6"/>
          <p:cNvSpPr/>
          <p:nvPr/>
        </p:nvSpPr>
        <p:spPr>
          <a:xfrm>
            <a:off x="755576" y="2800350"/>
            <a:ext cx="7488832" cy="55446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d-ID" dirty="0">
                <a:solidFill>
                  <a:schemeClr val="tx2">
                    <a:lumMod val="25000"/>
                  </a:schemeClr>
                </a:solidFill>
              </a:rPr>
              <a:t>(1946-1959) </a:t>
            </a:r>
            <a:r>
              <a:rPr lang="id-ID" dirty="0"/>
              <a:t>          </a:t>
            </a:r>
            <a:r>
              <a:rPr lang="id-ID" dirty="0">
                <a:solidFill>
                  <a:schemeClr val="accent6">
                    <a:lumMod val="75000"/>
                  </a:schemeClr>
                </a:solidFill>
              </a:rPr>
              <a:t>(1959-1965)</a:t>
            </a:r>
            <a:r>
              <a:rPr lang="id-ID" dirty="0"/>
              <a:t>	       </a:t>
            </a:r>
            <a:r>
              <a:rPr lang="id-ID" dirty="0">
                <a:solidFill>
                  <a:schemeClr val="accent2">
                    <a:lumMod val="75000"/>
                  </a:schemeClr>
                </a:solidFill>
              </a:rPr>
              <a:t>(1965-1971)</a:t>
            </a:r>
            <a:r>
              <a:rPr lang="id-ID" dirty="0"/>
              <a:t>	</a:t>
            </a:r>
            <a:r>
              <a:rPr lang="id-ID" dirty="0">
                <a:solidFill>
                  <a:srgbClr val="677202"/>
                </a:solidFill>
              </a:rPr>
              <a:t>(1971- Now)</a:t>
            </a:r>
            <a:r>
              <a:rPr lang="id-ID" dirty="0"/>
              <a:t>           </a:t>
            </a:r>
            <a:r>
              <a:rPr lang="id-ID" dirty="0">
                <a:solidFill>
                  <a:srgbClr val="FF0000"/>
                </a:solidFill>
              </a:rPr>
              <a:t>(Now-Future)</a:t>
            </a:r>
          </a:p>
        </p:txBody>
      </p:sp>
      <p:sp>
        <p:nvSpPr>
          <p:cNvPr id="8" name="Down Arrow 7"/>
          <p:cNvSpPr/>
          <p:nvPr/>
        </p:nvSpPr>
        <p:spPr>
          <a:xfrm>
            <a:off x="2699792" y="3254415"/>
            <a:ext cx="288032" cy="536535"/>
          </a:xfrm>
          <a:prstGeom prst="downArrow">
            <a:avLst/>
          </a:prstGeom>
          <a:solidFill>
            <a:schemeClr val="accent6">
              <a:lumMod val="75000"/>
            </a:schemeClr>
          </a:solidFill>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9" name="Down Arrow 8"/>
          <p:cNvSpPr/>
          <p:nvPr/>
        </p:nvSpPr>
        <p:spPr>
          <a:xfrm rot="10800000">
            <a:off x="1187625" y="2495550"/>
            <a:ext cx="288032" cy="443417"/>
          </a:xfrm>
          <a:prstGeom prst="downArrow">
            <a:avLst/>
          </a:prstGeom>
          <a:solidFill>
            <a:schemeClr val="bg1">
              <a:lumMod val="65000"/>
            </a:schemeClr>
          </a:solidFill>
          <a:ln>
            <a:solidFill>
              <a:srgbClr val="FFFF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id-ID"/>
          </a:p>
        </p:txBody>
      </p:sp>
      <p:sp>
        <p:nvSpPr>
          <p:cNvPr id="10" name="Down Arrow 9"/>
          <p:cNvSpPr/>
          <p:nvPr/>
        </p:nvSpPr>
        <p:spPr>
          <a:xfrm>
            <a:off x="5724128" y="3217942"/>
            <a:ext cx="288032" cy="649208"/>
          </a:xfrm>
          <a:prstGeom prst="downArrow">
            <a:avLst/>
          </a:prstGeom>
          <a:solidFill>
            <a:srgbClr val="FFC000"/>
          </a:solidFill>
          <a:ln>
            <a:solidFill>
              <a:schemeClr val="accent4">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11" name="Down Arrow 10"/>
          <p:cNvSpPr/>
          <p:nvPr/>
        </p:nvSpPr>
        <p:spPr>
          <a:xfrm rot="10800000">
            <a:off x="4283968" y="2286360"/>
            <a:ext cx="288032" cy="590189"/>
          </a:xfrm>
          <a:prstGeom prst="downArrow">
            <a:avLst/>
          </a:prstGeom>
          <a:solidFill>
            <a:schemeClr val="accent2">
              <a:lumMod val="60000"/>
              <a:lumOff val="40000"/>
            </a:schemeClr>
          </a:solidFill>
          <a:ln>
            <a:solidFill>
              <a:srgbClr val="FFFF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12" name="Down Arrow 11"/>
          <p:cNvSpPr/>
          <p:nvPr/>
        </p:nvSpPr>
        <p:spPr>
          <a:xfrm rot="10800000">
            <a:off x="7236296" y="2038350"/>
            <a:ext cx="288032" cy="864096"/>
          </a:xfrm>
          <a:prstGeom prst="downArrow">
            <a:avLst/>
          </a:prstGeom>
          <a:solidFill>
            <a:srgbClr val="FF0066"/>
          </a:solidFill>
          <a:ln>
            <a:solidFill>
              <a:srgbClr val="FFFF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636" y="1149943"/>
            <a:ext cx="1228675" cy="812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154" y="3925039"/>
            <a:ext cx="1024646" cy="7803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992" y="1276350"/>
            <a:ext cx="1213984" cy="910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864" y="1624445"/>
            <a:ext cx="1113550" cy="7949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1872" y="3867150"/>
            <a:ext cx="1143873" cy="7330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Google Shape;117;p19">
            <a:extLst>
              <a:ext uri="{FF2B5EF4-FFF2-40B4-BE49-F238E27FC236}">
                <a16:creationId xmlns:a16="http://schemas.microsoft.com/office/drawing/2014/main" xmlns="" id="{3EF3C694-A5A9-4594-9AFD-31D186509168}"/>
              </a:ext>
            </a:extLst>
          </p:cNvPr>
          <p:cNvPicPr preferRelativeResize="0"/>
          <p:nvPr/>
        </p:nvPicPr>
        <p:blipFill>
          <a:blip r:embed="rId7">
            <a:alphaModFix/>
          </a:blip>
          <a:stretch>
            <a:fillRect/>
          </a:stretch>
        </p:blipFill>
        <p:spPr>
          <a:xfrm>
            <a:off x="76200" y="4552950"/>
            <a:ext cx="835065" cy="597272"/>
          </a:xfrm>
          <a:prstGeom prst="rect">
            <a:avLst/>
          </a:prstGeom>
          <a:noFill/>
          <a:ln>
            <a:noFill/>
          </a:ln>
        </p:spPr>
      </p:pic>
      <p:pic>
        <p:nvPicPr>
          <p:cNvPr id="4" name="Google Shape;117;p19">
            <a:extLst>
              <a:ext uri="{FF2B5EF4-FFF2-40B4-BE49-F238E27FC236}">
                <a16:creationId xmlns:a16="http://schemas.microsoft.com/office/drawing/2014/main" xmlns="" id="{D8E5C1E3-BC69-41AC-9904-DE42038210B0}"/>
              </a:ext>
            </a:extLst>
          </p:cNvPr>
          <p:cNvPicPr preferRelativeResize="0"/>
          <p:nvPr/>
        </p:nvPicPr>
        <p:blipFill>
          <a:blip r:embed="rId7">
            <a:alphaModFix/>
          </a:blip>
          <a:stretch>
            <a:fillRect/>
          </a:stretch>
        </p:blipFill>
        <p:spPr>
          <a:xfrm>
            <a:off x="307935" y="4552950"/>
            <a:ext cx="835065" cy="597272"/>
          </a:xfrm>
          <a:prstGeom prst="rect">
            <a:avLst/>
          </a:prstGeom>
          <a:noFill/>
          <a:ln>
            <a:noFill/>
          </a:ln>
        </p:spPr>
      </p:pic>
      <p:pic>
        <p:nvPicPr>
          <p:cNvPr id="13" name="Google Shape;117;p19">
            <a:extLst>
              <a:ext uri="{FF2B5EF4-FFF2-40B4-BE49-F238E27FC236}">
                <a16:creationId xmlns:a16="http://schemas.microsoft.com/office/drawing/2014/main" xmlns="" id="{386ED27D-6B58-487C-BC82-D8ACA1E26F32}"/>
              </a:ext>
            </a:extLst>
          </p:cNvPr>
          <p:cNvPicPr preferRelativeResize="0"/>
          <p:nvPr/>
        </p:nvPicPr>
        <p:blipFill>
          <a:blip r:embed="rId7">
            <a:alphaModFix/>
          </a:blip>
          <a:stretch>
            <a:fillRect/>
          </a:stretch>
        </p:blipFill>
        <p:spPr>
          <a:xfrm>
            <a:off x="612735" y="4451215"/>
            <a:ext cx="835065" cy="597272"/>
          </a:xfrm>
          <a:prstGeom prst="rect">
            <a:avLst/>
          </a:prstGeom>
          <a:noFill/>
          <a:ln>
            <a:noFill/>
          </a:ln>
        </p:spPr>
      </p:pic>
      <p:pic>
        <p:nvPicPr>
          <p:cNvPr id="23" name="Google Shape;63;p13">
            <a:extLst>
              <a:ext uri="{FF2B5EF4-FFF2-40B4-BE49-F238E27FC236}">
                <a16:creationId xmlns:a16="http://schemas.microsoft.com/office/drawing/2014/main" xmlns="" id="{C1D102C5-A390-4109-B29A-1C80AEF88365}"/>
              </a:ext>
            </a:extLst>
          </p:cNvPr>
          <p:cNvPicPr preferRelativeResize="0"/>
          <p:nvPr/>
        </p:nvPicPr>
        <p:blipFill>
          <a:blip r:embed="rId8">
            <a:alphaModFix/>
          </a:blip>
          <a:stretch>
            <a:fillRect/>
          </a:stretch>
        </p:blipFill>
        <p:spPr>
          <a:xfrm>
            <a:off x="2030834" y="895862"/>
            <a:ext cx="482075" cy="525200"/>
          </a:xfrm>
          <a:prstGeom prst="rect">
            <a:avLst/>
          </a:prstGeom>
          <a:noFill/>
          <a:ln>
            <a:noFill/>
          </a:ln>
        </p:spPr>
      </p:pic>
      <p:pic>
        <p:nvPicPr>
          <p:cNvPr id="25" name="Google Shape;119;p19">
            <a:extLst>
              <a:ext uri="{FF2B5EF4-FFF2-40B4-BE49-F238E27FC236}">
                <a16:creationId xmlns:a16="http://schemas.microsoft.com/office/drawing/2014/main" xmlns="" id="{5B6939DF-72FA-45D9-B5B6-AC18E18ADB79}"/>
              </a:ext>
            </a:extLst>
          </p:cNvPr>
          <p:cNvPicPr preferRelativeResize="0"/>
          <p:nvPr/>
        </p:nvPicPr>
        <p:blipFill>
          <a:blip r:embed="rId9">
            <a:alphaModFix/>
          </a:blip>
          <a:stretch>
            <a:fillRect/>
          </a:stretch>
        </p:blipFill>
        <p:spPr>
          <a:xfrm>
            <a:off x="8216251" y="3759919"/>
            <a:ext cx="848475" cy="555275"/>
          </a:xfrm>
          <a:prstGeom prst="rect">
            <a:avLst/>
          </a:prstGeom>
          <a:noFill/>
          <a:ln>
            <a:noFill/>
          </a:ln>
        </p:spPr>
      </p:pic>
    </p:spTree>
    <p:extLst>
      <p:ext uri="{BB962C8B-B14F-4D97-AF65-F5344CB8AC3E}">
        <p14:creationId xmlns:p14="http://schemas.microsoft.com/office/powerpoint/2010/main" val="96228864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heel(1)">
                                      <p:cBhvr>
                                        <p:cTn id="18" dur="2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20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randombar(horizontal)">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2000"/>
                                        <p:tgtEl>
                                          <p:spTgt spid="14"/>
                                        </p:tgtEl>
                                      </p:cBhvr>
                                    </p:animEffect>
                                    <p:anim calcmode="lin" valueType="num">
                                      <p:cBhvr>
                                        <p:cTn id="64" dur="2000" fill="hold"/>
                                        <p:tgtEl>
                                          <p:spTgt spid="14"/>
                                        </p:tgtEl>
                                        <p:attrNameLst>
                                          <p:attrName>ppt_w</p:attrName>
                                        </p:attrNameLst>
                                      </p:cBhvr>
                                      <p:tavLst>
                                        <p:tav tm="0" fmla="#ppt_w*sin(2.5*pi*$)">
                                          <p:val>
                                            <p:fltVal val="0"/>
                                          </p:val>
                                        </p:tav>
                                        <p:tav tm="100000">
                                          <p:val>
                                            <p:fltVal val="1"/>
                                          </p:val>
                                        </p:tav>
                                      </p:tavLst>
                                    </p:anim>
                                    <p:anim calcmode="lin" valueType="num">
                                      <p:cBhvr>
                                        <p:cTn id="65"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90736" y="6712"/>
            <a:ext cx="7300664" cy="51525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latin typeface="+mj-lt"/>
              </a:rPr>
              <a:t>1.</a:t>
            </a:r>
            <a:r>
              <a:rPr lang="id-ID" dirty="0">
                <a:latin typeface="+mj-lt"/>
              </a:rPr>
              <a:t> </a:t>
            </a:r>
            <a:r>
              <a:rPr lang="en-US" dirty="0" err="1">
                <a:latin typeface="+mj-lt"/>
              </a:rPr>
              <a:t>Tabung</a:t>
            </a:r>
            <a:r>
              <a:rPr lang="en-US" dirty="0">
                <a:latin typeface="+mj-lt"/>
              </a:rPr>
              <a:t> </a:t>
            </a:r>
            <a:r>
              <a:rPr lang="en-US" dirty="0" err="1">
                <a:latin typeface="+mj-lt"/>
              </a:rPr>
              <a:t>Vakum</a:t>
            </a:r>
            <a:r>
              <a:rPr lang="en-US" dirty="0">
                <a:latin typeface="+mj-lt"/>
              </a:rPr>
              <a:t> (1946-1959)</a:t>
            </a:r>
            <a:endParaRPr dirty="0">
              <a:latin typeface="+mj-lt"/>
            </a:endParaRPr>
          </a:p>
        </p:txBody>
      </p:sp>
      <p:sp>
        <p:nvSpPr>
          <p:cNvPr id="95" name="Google Shape;95;p17"/>
          <p:cNvSpPr txBox="1">
            <a:spLocks noGrp="1"/>
          </p:cNvSpPr>
          <p:nvPr>
            <p:ph type="subTitle" idx="1"/>
          </p:nvPr>
        </p:nvSpPr>
        <p:spPr>
          <a:xfrm>
            <a:off x="121158" y="666750"/>
            <a:ext cx="3872484" cy="3584864"/>
          </a:xfrm>
          <a:prstGeom prst="rect">
            <a:avLst/>
          </a:prstGeom>
        </p:spPr>
        <p:txBody>
          <a:bodyPr spcFirstLastPara="1" wrap="square" lIns="0" tIns="0" rIns="0" bIns="0" anchor="t" anchorCtr="0">
            <a:noAutofit/>
          </a:bodyPr>
          <a:lstStyle/>
          <a:p>
            <a:pPr marL="0" lvl="0" indent="0"/>
            <a:r>
              <a:rPr lang="id-ID" sz="2400" b="1" dirty="0">
                <a:latin typeface="+mn-lt"/>
              </a:rPr>
              <a:t>	</a:t>
            </a:r>
            <a:r>
              <a:rPr lang="en-US" sz="2400" b="1" dirty="0" err="1">
                <a:latin typeface="+mn-lt"/>
              </a:rPr>
              <a:t>Fakta</a:t>
            </a:r>
            <a:r>
              <a:rPr lang="id-ID" sz="2400" b="1" dirty="0">
                <a:latin typeface="+mn-lt"/>
              </a:rPr>
              <a:t> </a:t>
            </a:r>
            <a:r>
              <a:rPr lang="en-US" sz="2400" b="1" dirty="0">
                <a:latin typeface="+mn-lt"/>
              </a:rPr>
              <a:t>–</a:t>
            </a:r>
            <a:r>
              <a:rPr lang="id-ID" sz="2400" b="1" dirty="0">
                <a:latin typeface="+mn-lt"/>
              </a:rPr>
              <a:t> F</a:t>
            </a:r>
            <a:r>
              <a:rPr lang="en-US" sz="2400" b="1" dirty="0" err="1">
                <a:latin typeface="+mn-lt"/>
              </a:rPr>
              <a:t>akta</a:t>
            </a:r>
            <a:r>
              <a:rPr lang="id-ID" sz="2400" b="1" dirty="0">
                <a:latin typeface="+mn-lt"/>
              </a:rPr>
              <a:t> </a:t>
            </a:r>
            <a:r>
              <a:rPr lang="en-US" sz="2400" b="1" dirty="0">
                <a:latin typeface="+mn-lt"/>
              </a:rPr>
              <a:t>:</a:t>
            </a:r>
            <a:r>
              <a:rPr lang="en-US" sz="2000" b="1" dirty="0">
                <a:latin typeface="+mn-lt"/>
              </a:rPr>
              <a:t> </a:t>
            </a:r>
            <a:endParaRPr lang="en-US" sz="2000" dirty="0">
              <a:latin typeface="+mn-lt"/>
            </a:endParaRPr>
          </a:p>
          <a:p>
            <a:pPr marL="0" lvl="0" indent="0">
              <a:buFont typeface="Wingdings" pitchFamily="2" charset="2"/>
              <a:buChar char="v"/>
            </a:pPr>
            <a:r>
              <a:rPr lang="en-US" dirty="0">
                <a:latin typeface="+mn-lt"/>
              </a:rPr>
              <a:t> </a:t>
            </a:r>
            <a:r>
              <a:rPr lang="en-US" dirty="0" err="1">
                <a:latin typeface="+mn-lt"/>
              </a:rPr>
              <a:t>Tabung</a:t>
            </a:r>
            <a:r>
              <a:rPr lang="en-US" dirty="0">
                <a:latin typeface="+mn-lt"/>
              </a:rPr>
              <a:t> </a:t>
            </a:r>
            <a:r>
              <a:rPr lang="en-US" dirty="0" err="1">
                <a:latin typeface="+mn-lt"/>
              </a:rPr>
              <a:t>vakum</a:t>
            </a:r>
            <a:r>
              <a:rPr lang="en-US" dirty="0">
                <a:latin typeface="+mn-lt"/>
              </a:rPr>
              <a:t> (</a:t>
            </a:r>
            <a:r>
              <a:rPr lang="en-US" dirty="0" err="1">
                <a:latin typeface="+mn-lt"/>
              </a:rPr>
              <a:t>Komponen</a:t>
            </a:r>
            <a:r>
              <a:rPr lang="en-US" dirty="0">
                <a:latin typeface="+mn-lt"/>
              </a:rPr>
              <a:t> </a:t>
            </a:r>
            <a:r>
              <a:rPr lang="en-US" dirty="0" err="1">
                <a:latin typeface="+mn-lt"/>
              </a:rPr>
              <a:t>utama</a:t>
            </a:r>
            <a:r>
              <a:rPr lang="en-US" dirty="0">
                <a:latin typeface="+mn-lt"/>
              </a:rPr>
              <a:t>).</a:t>
            </a:r>
          </a:p>
          <a:p>
            <a:pPr marL="0" lvl="0" indent="0">
              <a:buFont typeface="Wingdings" pitchFamily="2" charset="2"/>
              <a:buChar char="v"/>
            </a:pPr>
            <a:r>
              <a:rPr lang="en-US" dirty="0">
                <a:latin typeface="+mn-lt"/>
              </a:rPr>
              <a:t> </a:t>
            </a:r>
            <a:r>
              <a:rPr lang="en-US" dirty="0" err="1">
                <a:latin typeface="+mn-lt"/>
              </a:rPr>
              <a:t>Berat</a:t>
            </a:r>
            <a:r>
              <a:rPr lang="en-US" dirty="0">
                <a:latin typeface="+mn-lt"/>
              </a:rPr>
              <a:t> </a:t>
            </a:r>
            <a:r>
              <a:rPr lang="en-US" dirty="0" err="1">
                <a:latin typeface="+mn-lt"/>
              </a:rPr>
              <a:t>hampir</a:t>
            </a:r>
            <a:r>
              <a:rPr lang="en-US" dirty="0">
                <a:latin typeface="+mn-lt"/>
              </a:rPr>
              <a:t> 30 ton. </a:t>
            </a:r>
          </a:p>
          <a:p>
            <a:pPr marL="0" lvl="0" indent="0">
              <a:buFont typeface="Wingdings" pitchFamily="2" charset="2"/>
              <a:buChar char="v"/>
            </a:pPr>
            <a:r>
              <a:rPr lang="en-US" dirty="0">
                <a:latin typeface="+mn-lt"/>
              </a:rPr>
              <a:t> </a:t>
            </a:r>
            <a:r>
              <a:rPr lang="en-US" dirty="0" err="1">
                <a:latin typeface="+mn-lt"/>
              </a:rPr>
              <a:t>Daya</a:t>
            </a:r>
            <a:r>
              <a:rPr lang="en-US" dirty="0">
                <a:latin typeface="+mn-lt"/>
              </a:rPr>
              <a:t> </a:t>
            </a:r>
            <a:r>
              <a:rPr lang="en-US" dirty="0" err="1">
                <a:latin typeface="+mn-lt"/>
              </a:rPr>
              <a:t>listrik</a:t>
            </a:r>
            <a:r>
              <a:rPr lang="en-US" dirty="0">
                <a:latin typeface="+mn-lt"/>
              </a:rPr>
              <a:t> </a:t>
            </a:r>
            <a:r>
              <a:rPr lang="en-US" dirty="0" err="1">
                <a:latin typeface="+mn-lt"/>
              </a:rPr>
              <a:t>besar</a:t>
            </a:r>
            <a:r>
              <a:rPr lang="en-US" dirty="0">
                <a:latin typeface="+mn-lt"/>
              </a:rPr>
              <a:t>. </a:t>
            </a:r>
          </a:p>
          <a:p>
            <a:pPr marL="0" lvl="0" indent="0">
              <a:buFont typeface="Wingdings" pitchFamily="2" charset="2"/>
              <a:buChar char="v"/>
            </a:pPr>
            <a:r>
              <a:rPr lang="en-US" dirty="0">
                <a:latin typeface="+mn-lt"/>
              </a:rPr>
              <a:t> </a:t>
            </a:r>
            <a:r>
              <a:rPr lang="en-US" dirty="0" err="1">
                <a:latin typeface="+mn-lt"/>
              </a:rPr>
              <a:t>Menggunakan</a:t>
            </a:r>
            <a:r>
              <a:rPr lang="en-US" dirty="0">
                <a:latin typeface="+mn-lt"/>
              </a:rPr>
              <a:t> </a:t>
            </a:r>
            <a:r>
              <a:rPr lang="en-US" dirty="0" err="1">
                <a:latin typeface="+mn-lt"/>
              </a:rPr>
              <a:t>bahasa</a:t>
            </a:r>
            <a:r>
              <a:rPr lang="en-US" dirty="0">
                <a:latin typeface="+mn-lt"/>
              </a:rPr>
              <a:t> </a:t>
            </a:r>
            <a:r>
              <a:rPr lang="en-US" dirty="0" err="1">
                <a:latin typeface="+mn-lt"/>
              </a:rPr>
              <a:t>mesin</a:t>
            </a:r>
            <a:r>
              <a:rPr lang="en-US" dirty="0">
                <a:latin typeface="+mn-lt"/>
              </a:rPr>
              <a:t>.</a:t>
            </a:r>
          </a:p>
          <a:p>
            <a:pPr marL="0" lvl="0" indent="0">
              <a:buFont typeface="Wingdings" pitchFamily="2" charset="2"/>
              <a:buChar char="v"/>
            </a:pPr>
            <a:r>
              <a:rPr lang="en-US" dirty="0">
                <a:latin typeface="+mn-lt"/>
              </a:rPr>
              <a:t> </a:t>
            </a:r>
            <a:r>
              <a:rPr lang="en-US" dirty="0" err="1">
                <a:latin typeface="+mn-lt"/>
              </a:rPr>
              <a:t>Inputnya</a:t>
            </a:r>
            <a:r>
              <a:rPr lang="en-US" dirty="0">
                <a:latin typeface="+mn-lt"/>
              </a:rPr>
              <a:t> </a:t>
            </a:r>
            <a:r>
              <a:rPr lang="en-US" dirty="0" err="1">
                <a:latin typeface="+mn-lt"/>
              </a:rPr>
              <a:t>menggunakan</a:t>
            </a:r>
            <a:r>
              <a:rPr lang="en-US" dirty="0">
                <a:latin typeface="+mn-lt"/>
              </a:rPr>
              <a:t> </a:t>
            </a:r>
            <a:r>
              <a:rPr lang="id-ID" dirty="0">
                <a:latin typeface="+mn-lt"/>
              </a:rPr>
              <a:t>  </a:t>
            </a:r>
            <a:r>
              <a:rPr lang="en-US" dirty="0" err="1">
                <a:latin typeface="+mn-lt"/>
              </a:rPr>
              <a:t>sebuah</a:t>
            </a:r>
            <a:r>
              <a:rPr lang="en-US" dirty="0">
                <a:latin typeface="+mn-lt"/>
              </a:rPr>
              <a:t> pita </a:t>
            </a:r>
            <a:r>
              <a:rPr lang="en-US" dirty="0" err="1">
                <a:latin typeface="+mn-lt"/>
              </a:rPr>
              <a:t>kertas</a:t>
            </a:r>
            <a:r>
              <a:rPr lang="en-US" dirty="0">
                <a:latin typeface="+mn-lt"/>
              </a:rPr>
              <a:t> </a:t>
            </a:r>
            <a:r>
              <a:rPr lang="en-US" dirty="0" err="1">
                <a:latin typeface="+mn-lt"/>
              </a:rPr>
              <a:t>dan</a:t>
            </a:r>
            <a:r>
              <a:rPr lang="en-US" dirty="0">
                <a:latin typeface="+mn-lt"/>
              </a:rPr>
              <a:t> </a:t>
            </a:r>
            <a:r>
              <a:rPr lang="id-ID" dirty="0">
                <a:latin typeface="+mn-lt"/>
              </a:rPr>
              <a:t>   </a:t>
            </a:r>
            <a:r>
              <a:rPr lang="en-US" dirty="0">
                <a:latin typeface="+mn-lt"/>
              </a:rPr>
              <a:t>punched card.</a:t>
            </a:r>
          </a:p>
          <a:p>
            <a:pPr marL="0" lvl="0" indent="0">
              <a:buFont typeface="Wingdings" pitchFamily="2" charset="2"/>
              <a:buChar char="v"/>
            </a:pPr>
            <a:r>
              <a:rPr lang="en-US" dirty="0">
                <a:latin typeface="+mn-lt"/>
              </a:rPr>
              <a:t> Output </a:t>
            </a:r>
            <a:r>
              <a:rPr lang="en-US" dirty="0" err="1">
                <a:latin typeface="+mn-lt"/>
              </a:rPr>
              <a:t>berupa</a:t>
            </a:r>
            <a:r>
              <a:rPr lang="en-US" dirty="0">
                <a:latin typeface="+mn-lt"/>
              </a:rPr>
              <a:t> printer. </a:t>
            </a:r>
          </a:p>
          <a:p>
            <a:pPr marL="0" lvl="0" indent="0">
              <a:buFont typeface="Wingdings" pitchFamily="2" charset="2"/>
              <a:buChar char="v"/>
            </a:pPr>
            <a:r>
              <a:rPr lang="en-US" dirty="0">
                <a:latin typeface="+mn-lt"/>
              </a:rPr>
              <a:t> </a:t>
            </a:r>
            <a:r>
              <a:rPr lang="en-US" dirty="0" err="1">
                <a:latin typeface="+mn-lt"/>
              </a:rPr>
              <a:t>Harga</a:t>
            </a:r>
            <a:r>
              <a:rPr lang="en-US" dirty="0">
                <a:latin typeface="+mn-lt"/>
              </a:rPr>
              <a:t> </a:t>
            </a:r>
            <a:r>
              <a:rPr lang="en-US" dirty="0" err="1">
                <a:latin typeface="+mn-lt"/>
              </a:rPr>
              <a:t>sekitar</a:t>
            </a:r>
            <a:r>
              <a:rPr lang="en-US" dirty="0">
                <a:latin typeface="+mn-lt"/>
              </a:rPr>
              <a:t> 1 </a:t>
            </a:r>
            <a:r>
              <a:rPr lang="en-US" dirty="0" err="1">
                <a:latin typeface="+mn-lt"/>
              </a:rPr>
              <a:t>juta</a:t>
            </a:r>
            <a:r>
              <a:rPr lang="en-US" dirty="0">
                <a:latin typeface="+mn-lt"/>
              </a:rPr>
              <a:t> dollar.</a:t>
            </a:r>
          </a:p>
          <a:p>
            <a:pPr marL="0" lvl="0" indent="0"/>
            <a:r>
              <a:rPr lang="en-US" dirty="0">
                <a:latin typeface="+mn-lt"/>
              </a:rPr>
              <a:t> </a:t>
            </a:r>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8876" y="172926"/>
            <a:ext cx="1972724" cy="1408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Google Shape;95;p17">
            <a:extLst>
              <a:ext uri="{FF2B5EF4-FFF2-40B4-BE49-F238E27FC236}">
                <a16:creationId xmlns:a16="http://schemas.microsoft.com/office/drawing/2014/main" xmlns="" id="{8B7B0882-F9CD-40E9-AB9D-3389544BAA11}"/>
              </a:ext>
            </a:extLst>
          </p:cNvPr>
          <p:cNvSpPr txBox="1">
            <a:spLocks/>
          </p:cNvSpPr>
          <p:nvPr/>
        </p:nvSpPr>
        <p:spPr>
          <a:xfrm>
            <a:off x="3581400" y="3340559"/>
            <a:ext cx="4127428" cy="166018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1pPr>
            <a:lvl2pPr marL="914400" marR="0" lvl="1"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2pPr>
            <a:lvl3pPr marL="1371600" marR="0" lvl="2"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3pPr>
            <a:lvl4pPr marL="1828800" marR="0" lvl="3"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4pPr>
            <a:lvl5pPr marL="2286000" marR="0" lvl="4"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5pPr>
            <a:lvl6pPr marL="2743200" marR="0" lvl="5"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6pPr>
            <a:lvl7pPr marL="3200400" marR="0" lvl="6"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7pPr>
            <a:lvl8pPr marL="3657600" marR="0" lvl="7"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8pPr>
            <a:lvl9pPr marL="4114800" marR="0" lvl="8" indent="-381000" algn="l" rtl="0">
              <a:lnSpc>
                <a:spcPct val="115000"/>
              </a:lnSpc>
              <a:spcBef>
                <a:spcPts val="0"/>
              </a:spcBef>
              <a:spcAft>
                <a:spcPts val="0"/>
              </a:spcAft>
              <a:buClr>
                <a:schemeClr val="accent4"/>
              </a:buClr>
              <a:buSzPts val="1800"/>
              <a:buFont typeface="Muli"/>
              <a:buNone/>
              <a:defRPr sz="1800" b="0" i="0" u="none" strike="noStrike" cap="none">
                <a:solidFill>
                  <a:schemeClr val="accent4"/>
                </a:solidFill>
                <a:latin typeface="Muli"/>
                <a:ea typeface="Muli"/>
                <a:cs typeface="Muli"/>
                <a:sym typeface="Muli"/>
              </a:defRPr>
            </a:lvl9pPr>
          </a:lstStyle>
          <a:p>
            <a:pPr marL="0" lvl="0" indent="0">
              <a:lnSpc>
                <a:spcPct val="100000"/>
              </a:lnSpc>
            </a:pPr>
            <a:r>
              <a:rPr lang="id-ID" sz="2400" b="1" dirty="0">
                <a:solidFill>
                  <a:schemeClr val="accent4"/>
                </a:solidFill>
                <a:latin typeface="+mn-lt"/>
              </a:rPr>
              <a:t>	</a:t>
            </a:r>
            <a:r>
              <a:rPr lang="en-US" sz="2400" b="1" dirty="0" err="1">
                <a:solidFill>
                  <a:schemeClr val="accent4"/>
                </a:solidFill>
                <a:latin typeface="+mn-lt"/>
              </a:rPr>
              <a:t>Ciri</a:t>
            </a:r>
            <a:r>
              <a:rPr lang="en-US" sz="2400" b="1" dirty="0">
                <a:solidFill>
                  <a:schemeClr val="accent4"/>
                </a:solidFill>
                <a:latin typeface="+mn-lt"/>
              </a:rPr>
              <a:t> – </a:t>
            </a:r>
            <a:r>
              <a:rPr lang="en-US" sz="2400" b="1" dirty="0" err="1">
                <a:solidFill>
                  <a:schemeClr val="accent4"/>
                </a:solidFill>
                <a:latin typeface="+mn-lt"/>
              </a:rPr>
              <a:t>Ciri</a:t>
            </a:r>
            <a:r>
              <a:rPr lang="en-US" sz="2400" b="1" dirty="0">
                <a:solidFill>
                  <a:schemeClr val="accent4"/>
                </a:solidFill>
                <a:latin typeface="+mn-lt"/>
              </a:rPr>
              <a:t> : </a:t>
            </a:r>
            <a:endParaRPr lang="id-ID" sz="2400" dirty="0">
              <a:latin typeface="+mn-lt"/>
            </a:endParaRPr>
          </a:p>
          <a:p>
            <a:pPr marL="0" lvl="0" indent="0">
              <a:lnSpc>
                <a:spcPct val="100000"/>
              </a:lnSpc>
              <a:buFont typeface="Wingdings" pitchFamily="2" charset="2"/>
              <a:buChar char="ü"/>
            </a:pPr>
            <a:r>
              <a:rPr lang="id-ID" sz="2000" dirty="0">
                <a:latin typeface="+mn-lt"/>
              </a:rPr>
              <a:t> </a:t>
            </a:r>
            <a:r>
              <a:rPr lang="en-US" sz="2000" dirty="0">
                <a:latin typeface="+mn-lt"/>
              </a:rPr>
              <a:t>Proses </a:t>
            </a:r>
            <a:r>
              <a:rPr lang="en-US" sz="2000" dirty="0" err="1">
                <a:latin typeface="+mn-lt"/>
              </a:rPr>
              <a:t>kurang</a:t>
            </a:r>
            <a:r>
              <a:rPr lang="en-US" sz="2000" dirty="0">
                <a:latin typeface="+mn-lt"/>
              </a:rPr>
              <a:t> </a:t>
            </a:r>
            <a:r>
              <a:rPr lang="en-US" sz="2000" dirty="0" err="1">
                <a:latin typeface="+mn-lt"/>
              </a:rPr>
              <a:t>cepat</a:t>
            </a:r>
            <a:r>
              <a:rPr lang="en-US" sz="2000" dirty="0">
                <a:latin typeface="+mn-lt"/>
              </a:rPr>
              <a:t>  </a:t>
            </a:r>
          </a:p>
          <a:p>
            <a:pPr marL="0" lvl="0" indent="0">
              <a:lnSpc>
                <a:spcPct val="100000"/>
              </a:lnSpc>
              <a:buFont typeface="Wingdings" pitchFamily="2" charset="2"/>
              <a:buChar char="ü"/>
            </a:pPr>
            <a:r>
              <a:rPr lang="en-US" sz="2000" dirty="0">
                <a:latin typeface="+mn-lt"/>
              </a:rPr>
              <a:t> </a:t>
            </a:r>
            <a:r>
              <a:rPr lang="en-US" sz="2000" dirty="0" err="1">
                <a:latin typeface="+mn-lt"/>
              </a:rPr>
              <a:t>Suhunya</a:t>
            </a:r>
            <a:r>
              <a:rPr lang="en-US" sz="2000" dirty="0">
                <a:latin typeface="+mn-lt"/>
              </a:rPr>
              <a:t> </a:t>
            </a:r>
            <a:r>
              <a:rPr lang="en-US" sz="2000" dirty="0" err="1">
                <a:latin typeface="+mn-lt"/>
              </a:rPr>
              <a:t>cepat</a:t>
            </a:r>
            <a:r>
              <a:rPr lang="en-US" sz="2000" dirty="0">
                <a:latin typeface="+mn-lt"/>
              </a:rPr>
              <a:t> </a:t>
            </a:r>
            <a:r>
              <a:rPr lang="en-US" sz="2000" dirty="0" err="1">
                <a:latin typeface="+mn-lt"/>
              </a:rPr>
              <a:t>panas</a:t>
            </a:r>
            <a:endParaRPr lang="en-US" sz="2000" dirty="0">
              <a:latin typeface="+mn-lt"/>
            </a:endParaRPr>
          </a:p>
          <a:p>
            <a:pPr marL="0" lvl="0" indent="0">
              <a:lnSpc>
                <a:spcPct val="100000"/>
              </a:lnSpc>
              <a:buFont typeface="Wingdings" pitchFamily="2" charset="2"/>
              <a:buChar char="ü"/>
            </a:pPr>
            <a:r>
              <a:rPr lang="en-US" sz="2000" dirty="0">
                <a:latin typeface="+mn-lt"/>
              </a:rPr>
              <a:t> </a:t>
            </a:r>
            <a:r>
              <a:rPr lang="en-US" sz="2000" dirty="0" err="1">
                <a:latin typeface="+mn-lt"/>
              </a:rPr>
              <a:t>Ukuran</a:t>
            </a:r>
            <a:r>
              <a:rPr lang="en-US" sz="2000" dirty="0">
                <a:latin typeface="+mn-lt"/>
              </a:rPr>
              <a:t> hardware </a:t>
            </a:r>
            <a:r>
              <a:rPr lang="en-US" sz="2000" dirty="0" err="1">
                <a:latin typeface="+mn-lt"/>
              </a:rPr>
              <a:t>sangat</a:t>
            </a:r>
            <a:r>
              <a:rPr lang="en-US" sz="2000" dirty="0">
                <a:latin typeface="+mn-lt"/>
              </a:rPr>
              <a:t> </a:t>
            </a:r>
            <a:r>
              <a:rPr lang="en-US" sz="2000" dirty="0" err="1">
                <a:latin typeface="+mn-lt"/>
              </a:rPr>
              <a:t>besar</a:t>
            </a:r>
            <a:r>
              <a:rPr lang="en-US" sz="2000" dirty="0">
                <a:latin typeface="+mn-lt"/>
              </a:rPr>
              <a:t> </a:t>
            </a:r>
          </a:p>
          <a:p>
            <a:pPr marL="0" lvl="0" indent="0">
              <a:lnSpc>
                <a:spcPct val="100000"/>
              </a:lnSpc>
              <a:buFont typeface="Wingdings" pitchFamily="2" charset="2"/>
              <a:buChar char="ü"/>
            </a:pPr>
            <a:r>
              <a:rPr lang="en-US" sz="2000" dirty="0">
                <a:latin typeface="+mn-lt"/>
              </a:rPr>
              <a:t> </a:t>
            </a:r>
            <a:r>
              <a:rPr lang="en-US" sz="2000" dirty="0" err="1">
                <a:latin typeface="+mn-lt"/>
              </a:rPr>
              <a:t>Daya</a:t>
            </a:r>
            <a:r>
              <a:rPr lang="en-US" sz="2000" dirty="0">
                <a:latin typeface="+mn-lt"/>
              </a:rPr>
              <a:t> </a:t>
            </a:r>
            <a:r>
              <a:rPr lang="en-US" sz="2000" dirty="0" err="1">
                <a:latin typeface="+mn-lt"/>
              </a:rPr>
              <a:t>simpannya</a:t>
            </a:r>
            <a:r>
              <a:rPr lang="en-US" sz="2000" dirty="0">
                <a:latin typeface="+mn-lt"/>
              </a:rPr>
              <a:t> </a:t>
            </a:r>
            <a:r>
              <a:rPr lang="en-US" sz="2000" dirty="0" err="1">
                <a:latin typeface="+mn-lt"/>
              </a:rPr>
              <a:t>kecil</a:t>
            </a:r>
            <a:endParaRPr lang="en-US" sz="2000" dirty="0">
              <a:latin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1" name="Google Shape;111;p19"/>
          <p:cNvSpPr txBox="1">
            <a:spLocks noGrp="1"/>
          </p:cNvSpPr>
          <p:nvPr>
            <p:ph type="ctrTitle" idx="4294967295"/>
          </p:nvPr>
        </p:nvSpPr>
        <p:spPr>
          <a:xfrm>
            <a:off x="171294" y="57150"/>
            <a:ext cx="8292864" cy="60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id-ID" dirty="0">
                <a:latin typeface="+mj-lt"/>
              </a:rPr>
              <a:t>2</a:t>
            </a:r>
            <a:r>
              <a:rPr lang="en-US" dirty="0">
                <a:latin typeface="+mj-lt"/>
              </a:rPr>
              <a:t>. </a:t>
            </a:r>
            <a:r>
              <a:rPr lang="en-US" dirty="0" err="1">
                <a:latin typeface="+mj-lt"/>
              </a:rPr>
              <a:t>Generasi</a:t>
            </a:r>
            <a:r>
              <a:rPr lang="en-US" dirty="0">
                <a:latin typeface="+mj-lt"/>
              </a:rPr>
              <a:t> </a:t>
            </a:r>
            <a:r>
              <a:rPr lang="en-US" dirty="0" err="1">
                <a:latin typeface="+mj-lt"/>
              </a:rPr>
              <a:t>Transitor</a:t>
            </a:r>
            <a:r>
              <a:rPr lang="en-US" dirty="0">
                <a:latin typeface="+mj-lt"/>
              </a:rPr>
              <a:t> (1959</a:t>
            </a:r>
            <a:r>
              <a:rPr lang="id-ID" dirty="0">
                <a:latin typeface="+mj-lt"/>
              </a:rPr>
              <a:t> </a:t>
            </a:r>
            <a:r>
              <a:rPr lang="en-US" dirty="0">
                <a:latin typeface="+mj-lt"/>
              </a:rPr>
              <a:t>–</a:t>
            </a:r>
            <a:r>
              <a:rPr lang="id-ID" dirty="0">
                <a:latin typeface="+mj-lt"/>
              </a:rPr>
              <a:t> </a:t>
            </a:r>
            <a:r>
              <a:rPr lang="en-US" dirty="0">
                <a:latin typeface="+mj-lt"/>
              </a:rPr>
              <a:t>1965)</a:t>
            </a:r>
            <a:endParaRPr dirty="0">
              <a:latin typeface="+mj-lt"/>
            </a:endParaRPr>
          </a:p>
        </p:txBody>
      </p:sp>
      <p:sp>
        <p:nvSpPr>
          <p:cNvPr id="112" name="Google Shape;112;p19"/>
          <p:cNvSpPr txBox="1">
            <a:spLocks noGrp="1"/>
          </p:cNvSpPr>
          <p:nvPr>
            <p:ph type="subTitle" idx="4294967295"/>
          </p:nvPr>
        </p:nvSpPr>
        <p:spPr>
          <a:xfrm>
            <a:off x="171295" y="561975"/>
            <a:ext cx="5695659" cy="2009775"/>
          </a:xfrm>
          <a:prstGeom prst="rect">
            <a:avLst/>
          </a:prstGeom>
        </p:spPr>
        <p:txBody>
          <a:bodyPr spcFirstLastPara="1" wrap="square" lIns="0" tIns="0" rIns="0" bIns="0" anchor="t" anchorCtr="0">
            <a:noAutofit/>
          </a:bodyPr>
          <a:lstStyle/>
          <a:p>
            <a:pPr marL="914400" lvl="2" indent="0">
              <a:buNone/>
            </a:pPr>
            <a:r>
              <a:rPr lang="en-US" b="1" dirty="0" err="1">
                <a:solidFill>
                  <a:schemeClr val="accent4"/>
                </a:solidFill>
                <a:latin typeface="+mj-lt"/>
              </a:rPr>
              <a:t>Fakta</a:t>
            </a:r>
            <a:r>
              <a:rPr lang="id-ID" b="1" dirty="0">
                <a:solidFill>
                  <a:schemeClr val="accent4"/>
                </a:solidFill>
                <a:latin typeface="+mj-lt"/>
              </a:rPr>
              <a:t> </a:t>
            </a:r>
            <a:r>
              <a:rPr lang="en-US" b="1" dirty="0">
                <a:solidFill>
                  <a:schemeClr val="accent4"/>
                </a:solidFill>
                <a:latin typeface="+mj-lt"/>
              </a:rPr>
              <a:t>–</a:t>
            </a:r>
            <a:r>
              <a:rPr lang="id-ID" b="1" dirty="0">
                <a:solidFill>
                  <a:schemeClr val="accent4"/>
                </a:solidFill>
                <a:latin typeface="+mj-lt"/>
              </a:rPr>
              <a:t> F</a:t>
            </a:r>
            <a:r>
              <a:rPr lang="en-US" b="1" dirty="0" err="1">
                <a:solidFill>
                  <a:schemeClr val="accent4"/>
                </a:solidFill>
                <a:latin typeface="+mj-lt"/>
              </a:rPr>
              <a:t>akta</a:t>
            </a:r>
            <a:r>
              <a:rPr lang="id-ID" b="1" dirty="0">
                <a:solidFill>
                  <a:schemeClr val="accent4"/>
                </a:solidFill>
                <a:latin typeface="+mj-lt"/>
              </a:rPr>
              <a:t> </a:t>
            </a:r>
            <a:r>
              <a:rPr lang="en-US" b="1" dirty="0">
                <a:solidFill>
                  <a:schemeClr val="accent4"/>
                </a:solidFill>
                <a:latin typeface="+mj-lt"/>
              </a:rPr>
              <a:t>:</a:t>
            </a:r>
          </a:p>
          <a:p>
            <a:pPr marL="0" indent="0">
              <a:buBlip>
                <a:blip r:embed="rId4"/>
              </a:buBlip>
            </a:pPr>
            <a:r>
              <a:rPr lang="en-US" sz="1600" dirty="0">
                <a:solidFill>
                  <a:schemeClr val="accent4"/>
                </a:solidFill>
                <a:latin typeface="+mj-lt"/>
              </a:rPr>
              <a:t> </a:t>
            </a:r>
            <a:r>
              <a:rPr lang="id-ID" sz="1600" dirty="0">
                <a:solidFill>
                  <a:schemeClr val="accent4"/>
                </a:solidFill>
                <a:latin typeface="+mj-lt"/>
              </a:rPr>
              <a:t>M</a:t>
            </a:r>
            <a:r>
              <a:rPr lang="en-US" sz="1600" dirty="0" err="1">
                <a:solidFill>
                  <a:schemeClr val="accent4"/>
                </a:solidFill>
                <a:latin typeface="+mj-lt"/>
              </a:rPr>
              <a:t>enggunakan</a:t>
            </a:r>
            <a:r>
              <a:rPr lang="en-US" sz="1600" dirty="0">
                <a:solidFill>
                  <a:schemeClr val="accent4"/>
                </a:solidFill>
                <a:latin typeface="+mj-lt"/>
              </a:rPr>
              <a:t> </a:t>
            </a:r>
            <a:r>
              <a:rPr lang="en-US" sz="1600" dirty="0" err="1">
                <a:solidFill>
                  <a:schemeClr val="accent4"/>
                </a:solidFill>
                <a:latin typeface="+mj-lt"/>
              </a:rPr>
              <a:t>bahasa</a:t>
            </a:r>
            <a:r>
              <a:rPr lang="en-US" sz="1600" dirty="0">
                <a:solidFill>
                  <a:schemeClr val="accent4"/>
                </a:solidFill>
                <a:latin typeface="+mj-lt"/>
              </a:rPr>
              <a:t> FORTRAN </a:t>
            </a:r>
            <a:r>
              <a:rPr lang="en-US" sz="1600" dirty="0" err="1">
                <a:solidFill>
                  <a:schemeClr val="accent4"/>
                </a:solidFill>
                <a:latin typeface="+mj-lt"/>
              </a:rPr>
              <a:t>dan</a:t>
            </a:r>
            <a:r>
              <a:rPr lang="en-US" sz="1600" dirty="0">
                <a:solidFill>
                  <a:schemeClr val="accent4"/>
                </a:solidFill>
                <a:latin typeface="+mj-lt"/>
              </a:rPr>
              <a:t> CBOL.</a:t>
            </a:r>
          </a:p>
          <a:p>
            <a:pPr marL="0" lvl="0" indent="0">
              <a:buBlip>
                <a:blip r:embed="rId4"/>
              </a:buBlip>
            </a:pPr>
            <a:r>
              <a:rPr lang="en-US" sz="1600" dirty="0">
                <a:solidFill>
                  <a:schemeClr val="accent4"/>
                </a:solidFill>
                <a:latin typeface="+mj-lt"/>
              </a:rPr>
              <a:t> </a:t>
            </a:r>
            <a:r>
              <a:rPr lang="en-US" sz="1600" dirty="0" err="1">
                <a:solidFill>
                  <a:schemeClr val="accent4"/>
                </a:solidFill>
                <a:latin typeface="+mj-lt"/>
              </a:rPr>
              <a:t>Ukuran</a:t>
            </a:r>
            <a:r>
              <a:rPr lang="en-US" sz="1600" dirty="0">
                <a:solidFill>
                  <a:schemeClr val="accent4"/>
                </a:solidFill>
                <a:latin typeface="+mj-lt"/>
              </a:rPr>
              <a:t> yang </a:t>
            </a:r>
            <a:r>
              <a:rPr lang="en-US" sz="1600" dirty="0" err="1">
                <a:solidFill>
                  <a:schemeClr val="accent4"/>
                </a:solidFill>
                <a:latin typeface="+mj-lt"/>
              </a:rPr>
              <a:t>lebih</a:t>
            </a:r>
            <a:r>
              <a:rPr lang="en-US" sz="1600" dirty="0">
                <a:solidFill>
                  <a:schemeClr val="accent4"/>
                </a:solidFill>
                <a:latin typeface="+mj-lt"/>
              </a:rPr>
              <a:t> </a:t>
            </a:r>
            <a:r>
              <a:rPr lang="en-US" sz="1600" dirty="0" err="1">
                <a:solidFill>
                  <a:schemeClr val="accent4"/>
                </a:solidFill>
                <a:latin typeface="+mj-lt"/>
              </a:rPr>
              <a:t>kecil</a:t>
            </a:r>
            <a:r>
              <a:rPr lang="en-US" sz="1600" dirty="0">
                <a:solidFill>
                  <a:schemeClr val="accent4"/>
                </a:solidFill>
                <a:latin typeface="+mj-lt"/>
              </a:rPr>
              <a:t>, </a:t>
            </a:r>
          </a:p>
          <a:p>
            <a:pPr marL="0" lvl="0" indent="0">
              <a:buBlip>
                <a:blip r:embed="rId4"/>
              </a:buBlip>
            </a:pPr>
            <a:r>
              <a:rPr lang="en-US" sz="1600" dirty="0">
                <a:solidFill>
                  <a:schemeClr val="accent4"/>
                </a:solidFill>
                <a:latin typeface="+mj-lt"/>
              </a:rPr>
              <a:t> </a:t>
            </a:r>
            <a:r>
              <a:rPr lang="en-US" sz="1600" dirty="0" err="1">
                <a:solidFill>
                  <a:schemeClr val="accent4"/>
                </a:solidFill>
                <a:latin typeface="+mj-lt"/>
              </a:rPr>
              <a:t>Tidak</a:t>
            </a:r>
            <a:r>
              <a:rPr lang="en-US" sz="1600" dirty="0">
                <a:solidFill>
                  <a:schemeClr val="accent4"/>
                </a:solidFill>
                <a:latin typeface="+mj-lt"/>
              </a:rPr>
              <a:t> </a:t>
            </a:r>
            <a:r>
              <a:rPr lang="en-US" sz="1600" dirty="0" err="1">
                <a:solidFill>
                  <a:schemeClr val="accent4"/>
                </a:solidFill>
                <a:latin typeface="+mj-lt"/>
              </a:rPr>
              <a:t>terlalu</a:t>
            </a:r>
            <a:r>
              <a:rPr lang="en-US" sz="1600" dirty="0">
                <a:solidFill>
                  <a:schemeClr val="accent4"/>
                </a:solidFill>
                <a:latin typeface="+mj-lt"/>
              </a:rPr>
              <a:t> </a:t>
            </a:r>
            <a:r>
              <a:rPr lang="en-US" sz="1600" dirty="0" err="1">
                <a:solidFill>
                  <a:schemeClr val="accent4"/>
                </a:solidFill>
                <a:latin typeface="+mj-lt"/>
              </a:rPr>
              <a:t>panas</a:t>
            </a:r>
            <a:r>
              <a:rPr lang="en-US" sz="1600" dirty="0">
                <a:solidFill>
                  <a:schemeClr val="accent4"/>
                </a:solidFill>
                <a:latin typeface="+mj-lt"/>
              </a:rPr>
              <a:t>, </a:t>
            </a:r>
          </a:p>
          <a:p>
            <a:pPr marL="0" lvl="0" indent="0">
              <a:buBlip>
                <a:blip r:embed="rId4"/>
              </a:buBlip>
            </a:pPr>
            <a:r>
              <a:rPr lang="en-US" sz="1600" dirty="0">
                <a:solidFill>
                  <a:schemeClr val="accent4"/>
                </a:solidFill>
                <a:latin typeface="+mj-lt"/>
              </a:rPr>
              <a:t> Minim </a:t>
            </a:r>
            <a:r>
              <a:rPr lang="en-US" sz="1600" dirty="0" err="1">
                <a:solidFill>
                  <a:schemeClr val="accent4"/>
                </a:solidFill>
                <a:latin typeface="+mj-lt"/>
              </a:rPr>
              <a:t>tingkat</a:t>
            </a:r>
            <a:r>
              <a:rPr lang="en-US" sz="1600" dirty="0">
                <a:solidFill>
                  <a:schemeClr val="accent4"/>
                </a:solidFill>
                <a:latin typeface="+mj-lt"/>
              </a:rPr>
              <a:t> </a:t>
            </a:r>
            <a:r>
              <a:rPr lang="en-US" sz="1600" dirty="0" err="1">
                <a:solidFill>
                  <a:schemeClr val="accent4"/>
                </a:solidFill>
                <a:latin typeface="+mj-lt"/>
              </a:rPr>
              <a:t>kegagalan</a:t>
            </a:r>
            <a:r>
              <a:rPr lang="en-US" sz="1600" dirty="0">
                <a:solidFill>
                  <a:schemeClr val="accent4"/>
                </a:solidFill>
                <a:latin typeface="+mj-lt"/>
              </a:rPr>
              <a:t>. </a:t>
            </a:r>
            <a:endParaRPr lang="id-ID" sz="1600" dirty="0">
              <a:solidFill>
                <a:schemeClr val="accent4"/>
              </a:solidFill>
              <a:latin typeface="+mj-lt"/>
            </a:endParaRPr>
          </a:p>
          <a:p>
            <a:pPr marL="0" lvl="0" indent="0">
              <a:buNone/>
            </a:pPr>
            <a:endParaRPr lang="en-US" sz="1600" dirty="0">
              <a:solidFill>
                <a:schemeClr val="accent4"/>
              </a:solidFill>
              <a:latin typeface="+mj-lt"/>
            </a:endParaRPr>
          </a:p>
          <a:p>
            <a:pPr marL="0" lvl="0" indent="0">
              <a:buFont typeface="Wingdings" pitchFamily="2" charset="2"/>
              <a:buChar char="v"/>
            </a:pPr>
            <a:endParaRPr sz="1600" dirty="0">
              <a:solidFill>
                <a:schemeClr val="accent4"/>
              </a:solidFill>
              <a:latin typeface="+mj-lt"/>
            </a:endParaRPr>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pic>
        <p:nvPicPr>
          <p:cNvPr id="114" name="Google Shape;114;p19"/>
          <p:cNvPicPr preferRelativeResize="0"/>
          <p:nvPr/>
        </p:nvPicPr>
        <p:blipFill>
          <a:blip r:embed="rId5">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6">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7">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7">
            <a:alphaModFix/>
          </a:blip>
          <a:stretch>
            <a:fillRect/>
          </a:stretch>
        </p:blipFill>
        <p:spPr>
          <a:xfrm>
            <a:off x="5654025" y="1661286"/>
            <a:ext cx="1111472" cy="961913"/>
          </a:xfrm>
          <a:prstGeom prst="rect">
            <a:avLst/>
          </a:prstGeom>
          <a:noFill/>
          <a:ln>
            <a:noFill/>
          </a:ln>
        </p:spPr>
      </p:pic>
      <p:pic>
        <p:nvPicPr>
          <p:cNvPr id="118" name="Google Shape;118;p19"/>
          <p:cNvPicPr preferRelativeResize="0"/>
          <p:nvPr/>
        </p:nvPicPr>
        <p:blipFill>
          <a:blip r:embed="rId8">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9">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10">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1">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2">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3">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91400" y="57150"/>
            <a:ext cx="1615812" cy="12118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xmlns="" id="{9B65E6A1-F7C1-4232-B267-051BF78FD8F6}"/>
              </a:ext>
            </a:extLst>
          </p:cNvPr>
          <p:cNvSpPr txBox="1"/>
          <p:nvPr/>
        </p:nvSpPr>
        <p:spPr>
          <a:xfrm>
            <a:off x="51708" y="2915326"/>
            <a:ext cx="4609214" cy="2031325"/>
          </a:xfrm>
          <a:prstGeom prst="rect">
            <a:avLst/>
          </a:prstGeom>
          <a:noFill/>
        </p:spPr>
        <p:txBody>
          <a:bodyPr wrap="square">
            <a:spAutoFit/>
          </a:bodyPr>
          <a:lstStyle/>
          <a:p>
            <a:pPr marL="914400" lvl="2" indent="0">
              <a:buNone/>
            </a:pPr>
            <a:r>
              <a:rPr lang="en-US" b="1" dirty="0" err="1">
                <a:solidFill>
                  <a:schemeClr val="accent4"/>
                </a:solidFill>
                <a:latin typeface="+mj-lt"/>
              </a:rPr>
              <a:t>Ciri</a:t>
            </a:r>
            <a:r>
              <a:rPr lang="id-ID" b="1" dirty="0">
                <a:solidFill>
                  <a:schemeClr val="accent4"/>
                </a:solidFill>
                <a:latin typeface="+mj-lt"/>
              </a:rPr>
              <a:t> – C</a:t>
            </a:r>
            <a:r>
              <a:rPr lang="en-US" b="1" dirty="0" err="1">
                <a:solidFill>
                  <a:schemeClr val="accent4"/>
                </a:solidFill>
                <a:latin typeface="+mj-lt"/>
              </a:rPr>
              <a:t>iri</a:t>
            </a:r>
            <a:r>
              <a:rPr lang="en-US" b="1" dirty="0">
                <a:solidFill>
                  <a:schemeClr val="accent4"/>
                </a:solidFill>
                <a:latin typeface="+mj-lt"/>
              </a:rPr>
              <a:t> :</a:t>
            </a:r>
          </a:p>
          <a:p>
            <a:pPr marL="0" lvl="0" indent="0">
              <a:buFont typeface="Wingdings" pitchFamily="2" charset="2"/>
              <a:buChar char="v"/>
            </a:pPr>
            <a:r>
              <a:rPr lang="en-US" sz="1600" dirty="0">
                <a:solidFill>
                  <a:schemeClr val="accent4"/>
                </a:solidFill>
                <a:latin typeface="+mj-lt"/>
              </a:rPr>
              <a:t> Proses </a:t>
            </a:r>
            <a:r>
              <a:rPr lang="en-US" sz="1600" dirty="0" err="1">
                <a:solidFill>
                  <a:schemeClr val="accent4"/>
                </a:solidFill>
                <a:latin typeface="+mj-lt"/>
              </a:rPr>
              <a:t>operasi</a:t>
            </a:r>
            <a:r>
              <a:rPr lang="en-US" sz="1600" dirty="0">
                <a:solidFill>
                  <a:schemeClr val="accent4"/>
                </a:solidFill>
                <a:latin typeface="+mj-lt"/>
              </a:rPr>
              <a:t> </a:t>
            </a:r>
            <a:r>
              <a:rPr lang="en-US" sz="1600" dirty="0" err="1">
                <a:solidFill>
                  <a:schemeClr val="accent4"/>
                </a:solidFill>
                <a:latin typeface="+mj-lt"/>
              </a:rPr>
              <a:t>lebih</a:t>
            </a:r>
            <a:r>
              <a:rPr lang="en-US" sz="1600" dirty="0">
                <a:solidFill>
                  <a:schemeClr val="accent4"/>
                </a:solidFill>
                <a:latin typeface="+mj-lt"/>
              </a:rPr>
              <a:t> </a:t>
            </a:r>
            <a:r>
              <a:rPr lang="en-US" sz="1600" dirty="0" err="1">
                <a:solidFill>
                  <a:schemeClr val="accent4"/>
                </a:solidFill>
                <a:latin typeface="+mj-lt"/>
              </a:rPr>
              <a:t>cepat</a:t>
            </a:r>
            <a:endParaRPr lang="en-US" sz="1600" dirty="0">
              <a:solidFill>
                <a:schemeClr val="accent4"/>
              </a:solidFill>
              <a:latin typeface="+mj-lt"/>
            </a:endParaRPr>
          </a:p>
          <a:p>
            <a:pPr marL="0" lvl="0" indent="0">
              <a:buFont typeface="Wingdings" pitchFamily="2" charset="2"/>
              <a:buChar char="v"/>
            </a:pPr>
            <a:r>
              <a:rPr lang="en-US" sz="1600" dirty="0">
                <a:solidFill>
                  <a:schemeClr val="accent4"/>
                </a:solidFill>
                <a:latin typeface="+mj-lt"/>
              </a:rPr>
              <a:t> </a:t>
            </a:r>
            <a:r>
              <a:rPr lang="en-US" sz="1600" dirty="0" err="1">
                <a:solidFill>
                  <a:schemeClr val="accent4"/>
                </a:solidFill>
                <a:latin typeface="+mj-lt"/>
              </a:rPr>
              <a:t>Orientasi</a:t>
            </a:r>
            <a:r>
              <a:rPr lang="en-US" sz="1600" dirty="0">
                <a:solidFill>
                  <a:schemeClr val="accent4"/>
                </a:solidFill>
                <a:latin typeface="+mj-lt"/>
              </a:rPr>
              <a:t> </a:t>
            </a:r>
            <a:r>
              <a:rPr lang="en-US" sz="1600" dirty="0" err="1">
                <a:solidFill>
                  <a:schemeClr val="accent4"/>
                </a:solidFill>
                <a:latin typeface="+mj-lt"/>
              </a:rPr>
              <a:t>penggunaan</a:t>
            </a:r>
            <a:r>
              <a:rPr lang="en-US" sz="1600" dirty="0">
                <a:solidFill>
                  <a:schemeClr val="accent4"/>
                </a:solidFill>
                <a:latin typeface="+mj-lt"/>
              </a:rPr>
              <a:t> </a:t>
            </a:r>
            <a:r>
              <a:rPr lang="en-US" sz="1600" dirty="0" err="1">
                <a:solidFill>
                  <a:schemeClr val="accent4"/>
                </a:solidFill>
                <a:latin typeface="+mj-lt"/>
              </a:rPr>
              <a:t>berkembang</a:t>
            </a:r>
            <a:endParaRPr lang="en-US" sz="1600" dirty="0">
              <a:solidFill>
                <a:schemeClr val="accent4"/>
              </a:solidFill>
              <a:latin typeface="+mj-lt"/>
            </a:endParaRPr>
          </a:p>
          <a:p>
            <a:pPr marL="0" lvl="0" indent="0">
              <a:buFont typeface="Wingdings" pitchFamily="2" charset="2"/>
              <a:buChar char="v"/>
            </a:pPr>
            <a:r>
              <a:rPr lang="en-US" sz="1600" dirty="0">
                <a:solidFill>
                  <a:schemeClr val="accent4"/>
                </a:solidFill>
                <a:latin typeface="+mj-lt"/>
              </a:rPr>
              <a:t> Bahasa </a:t>
            </a:r>
            <a:r>
              <a:rPr lang="en-US" sz="1600" dirty="0" err="1">
                <a:solidFill>
                  <a:schemeClr val="accent4"/>
                </a:solidFill>
                <a:latin typeface="+mj-lt"/>
              </a:rPr>
              <a:t>pemrograman</a:t>
            </a:r>
            <a:r>
              <a:rPr lang="en-US" sz="1600" dirty="0">
                <a:solidFill>
                  <a:schemeClr val="accent4"/>
                </a:solidFill>
                <a:latin typeface="+mj-lt"/>
              </a:rPr>
              <a:t> </a:t>
            </a:r>
            <a:r>
              <a:rPr lang="en-US" sz="1600" dirty="0" err="1">
                <a:solidFill>
                  <a:schemeClr val="accent4"/>
                </a:solidFill>
                <a:latin typeface="+mj-lt"/>
              </a:rPr>
              <a:t>tingkat</a:t>
            </a:r>
            <a:r>
              <a:rPr lang="en-US" sz="1600" dirty="0">
                <a:solidFill>
                  <a:schemeClr val="accent4"/>
                </a:solidFill>
                <a:latin typeface="+mj-lt"/>
              </a:rPr>
              <a:t> </a:t>
            </a:r>
            <a:r>
              <a:rPr lang="en-US" sz="1600" dirty="0" err="1">
                <a:solidFill>
                  <a:schemeClr val="accent4"/>
                </a:solidFill>
                <a:latin typeface="+mj-lt"/>
              </a:rPr>
              <a:t>tinggi</a:t>
            </a:r>
            <a:endParaRPr lang="en-US" sz="1600" dirty="0">
              <a:solidFill>
                <a:schemeClr val="accent4"/>
              </a:solidFill>
              <a:latin typeface="+mj-lt"/>
            </a:endParaRPr>
          </a:p>
          <a:p>
            <a:pPr marL="0" lvl="0" indent="0">
              <a:buFont typeface="Wingdings" pitchFamily="2" charset="2"/>
              <a:buChar char="v"/>
            </a:pPr>
            <a:r>
              <a:rPr lang="en-US" sz="1600" dirty="0">
                <a:solidFill>
                  <a:schemeClr val="accent4"/>
                </a:solidFill>
                <a:latin typeface="+mj-lt"/>
              </a:rPr>
              <a:t> Mampu </a:t>
            </a:r>
            <a:r>
              <a:rPr lang="en-US" sz="1600" dirty="0" err="1">
                <a:solidFill>
                  <a:schemeClr val="accent4"/>
                </a:solidFill>
                <a:latin typeface="+mj-lt"/>
              </a:rPr>
              <a:t>melakukan</a:t>
            </a:r>
            <a:r>
              <a:rPr lang="en-US" sz="1600" dirty="0">
                <a:solidFill>
                  <a:schemeClr val="accent4"/>
                </a:solidFill>
                <a:latin typeface="+mj-lt"/>
              </a:rPr>
              <a:t> proses real time dan real sharing</a:t>
            </a:r>
          </a:p>
          <a:p>
            <a:pPr marL="0" indent="0">
              <a:buFont typeface="Wingdings" pitchFamily="2" charset="2"/>
              <a:buChar char="v"/>
            </a:pPr>
            <a:r>
              <a:rPr lang="en-US" sz="1600" dirty="0">
                <a:solidFill>
                  <a:schemeClr val="accent4"/>
                </a:solidFill>
                <a:latin typeface="+mj-lt"/>
              </a:rPr>
              <a:t> </a:t>
            </a:r>
            <a:r>
              <a:rPr lang="en-US" sz="1600" dirty="0" err="1">
                <a:solidFill>
                  <a:schemeClr val="accent4"/>
                </a:solidFill>
                <a:latin typeface="+mj-lt"/>
              </a:rPr>
              <a:t>Mengembangkan</a:t>
            </a:r>
            <a:r>
              <a:rPr lang="en-US" sz="1600" dirty="0">
                <a:solidFill>
                  <a:schemeClr val="accent4"/>
                </a:solidFill>
                <a:latin typeface="+mj-lt"/>
              </a:rPr>
              <a:t> magnetic score storage </a:t>
            </a:r>
            <a:r>
              <a:rPr lang="en-US" sz="1600" dirty="0" err="1">
                <a:solidFill>
                  <a:schemeClr val="accent4"/>
                </a:solidFill>
                <a:latin typeface="+mj-lt"/>
              </a:rPr>
              <a:t>sebagai</a:t>
            </a:r>
            <a:r>
              <a:rPr lang="en-US" sz="1600" dirty="0">
                <a:solidFill>
                  <a:schemeClr val="accent4"/>
                </a:solidFill>
                <a:latin typeface="+mj-lt"/>
              </a:rPr>
              <a:t> </a:t>
            </a:r>
            <a:r>
              <a:rPr lang="en-US" sz="1600" dirty="0" err="1">
                <a:solidFill>
                  <a:schemeClr val="accent4"/>
                </a:solidFill>
                <a:latin typeface="+mj-lt"/>
              </a:rPr>
              <a:t>memori</a:t>
            </a:r>
            <a:r>
              <a:rPr lang="en-US" sz="1600" dirty="0">
                <a:solidFill>
                  <a:schemeClr val="accent4"/>
                </a:solidFill>
                <a:latin typeface="+mj-lt"/>
              </a:rPr>
              <a:t> </a:t>
            </a:r>
            <a:r>
              <a:rPr lang="en-US" sz="1600" dirty="0" err="1">
                <a:solidFill>
                  <a:schemeClr val="accent4"/>
                </a:solidFill>
                <a:latin typeface="+mj-lt"/>
              </a:rPr>
              <a:t>utamanya</a:t>
            </a:r>
            <a:endParaRPr lang="en-US" sz="1600" dirty="0">
              <a:solidFill>
                <a:schemeClr val="accent4"/>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body" idx="1"/>
          </p:nvPr>
        </p:nvSpPr>
        <p:spPr>
          <a:xfrm>
            <a:off x="381000" y="742950"/>
            <a:ext cx="8334850" cy="4343400"/>
          </a:xfrm>
          <a:prstGeom prst="rect">
            <a:avLst/>
          </a:prstGeom>
        </p:spPr>
        <p:txBody>
          <a:bodyPr spcFirstLastPara="1" wrap="square" lIns="0" tIns="0" rIns="0" bIns="0" anchor="t" anchorCtr="0">
            <a:noAutofit/>
          </a:bodyPr>
          <a:lstStyle/>
          <a:p>
            <a:pPr marL="0" lvl="0" indent="0">
              <a:buNone/>
            </a:pPr>
            <a:r>
              <a:rPr lang="en-US" sz="2800" b="1" dirty="0">
                <a:solidFill>
                  <a:schemeClr val="accent4"/>
                </a:solidFill>
                <a:latin typeface="+mj-lt"/>
              </a:rPr>
              <a:t>	</a:t>
            </a:r>
            <a:r>
              <a:rPr lang="en-US" sz="2800" b="1" dirty="0" err="1">
                <a:solidFill>
                  <a:schemeClr val="accent4"/>
                </a:solidFill>
                <a:latin typeface="+mj-lt"/>
              </a:rPr>
              <a:t>Fakta</a:t>
            </a:r>
            <a:r>
              <a:rPr lang="en-US" sz="2800" b="1" dirty="0">
                <a:solidFill>
                  <a:schemeClr val="accent4"/>
                </a:solidFill>
                <a:latin typeface="+mj-lt"/>
              </a:rPr>
              <a:t> – </a:t>
            </a:r>
            <a:r>
              <a:rPr lang="en-US" sz="2800" b="1" dirty="0" err="1">
                <a:solidFill>
                  <a:schemeClr val="accent4"/>
                </a:solidFill>
                <a:latin typeface="+mj-lt"/>
              </a:rPr>
              <a:t>fakta</a:t>
            </a:r>
            <a:r>
              <a:rPr lang="en-US" sz="2800" b="1" dirty="0">
                <a:solidFill>
                  <a:schemeClr val="accent4"/>
                </a:solidFill>
                <a:latin typeface="+mj-lt"/>
              </a:rPr>
              <a:t> : </a:t>
            </a:r>
          </a:p>
          <a:p>
            <a:pPr marL="0" lvl="0" indent="0">
              <a:buFont typeface="Wingdings" pitchFamily="2" charset="2"/>
              <a:buChar char="Ø"/>
            </a:pPr>
            <a:r>
              <a:rPr lang="en-US" sz="1800" dirty="0">
                <a:solidFill>
                  <a:schemeClr val="accent4"/>
                </a:solidFill>
                <a:latin typeface="+mj-lt"/>
              </a:rPr>
              <a:t> </a:t>
            </a:r>
            <a:r>
              <a:rPr lang="en-US" sz="1800" dirty="0" err="1">
                <a:solidFill>
                  <a:schemeClr val="accent4"/>
                </a:solidFill>
                <a:latin typeface="+mj-lt"/>
              </a:rPr>
              <a:t>Terdapat</a:t>
            </a:r>
            <a:r>
              <a:rPr lang="en-US" sz="1800" dirty="0">
                <a:solidFill>
                  <a:schemeClr val="accent4"/>
                </a:solidFill>
                <a:latin typeface="+mj-lt"/>
              </a:rPr>
              <a:t> IC (</a:t>
            </a:r>
            <a:r>
              <a:rPr lang="en-US" sz="1800" dirty="0" err="1">
                <a:solidFill>
                  <a:schemeClr val="accent4"/>
                </a:solidFill>
                <a:latin typeface="+mj-lt"/>
              </a:rPr>
              <a:t>Transitor</a:t>
            </a:r>
            <a:r>
              <a:rPr lang="en-US" sz="1800" dirty="0">
                <a:solidFill>
                  <a:schemeClr val="accent4"/>
                </a:solidFill>
                <a:latin typeface="+mj-lt"/>
              </a:rPr>
              <a:t>, </a:t>
            </a:r>
            <a:r>
              <a:rPr lang="en-US" sz="1800" dirty="0" err="1">
                <a:solidFill>
                  <a:schemeClr val="accent4"/>
                </a:solidFill>
                <a:latin typeface="+mj-lt"/>
              </a:rPr>
              <a:t>resisitor</a:t>
            </a:r>
            <a:r>
              <a:rPr lang="en-US" sz="1800" dirty="0">
                <a:solidFill>
                  <a:schemeClr val="accent4"/>
                </a:solidFill>
                <a:latin typeface="+mj-lt"/>
              </a:rPr>
              <a:t>, </a:t>
            </a:r>
            <a:r>
              <a:rPr lang="en-US" sz="1800" dirty="0" err="1">
                <a:solidFill>
                  <a:schemeClr val="accent4"/>
                </a:solidFill>
                <a:latin typeface="+mj-lt"/>
              </a:rPr>
              <a:t>dan</a:t>
            </a:r>
            <a:r>
              <a:rPr lang="en-US" sz="1800" dirty="0">
                <a:solidFill>
                  <a:schemeClr val="accent4"/>
                </a:solidFill>
                <a:latin typeface="+mj-lt"/>
              </a:rPr>
              <a:t> </a:t>
            </a:r>
            <a:r>
              <a:rPr lang="en-US" sz="1800" dirty="0" err="1">
                <a:solidFill>
                  <a:schemeClr val="accent4"/>
                </a:solidFill>
                <a:latin typeface="+mj-lt"/>
              </a:rPr>
              <a:t>kapasitor</a:t>
            </a:r>
            <a:r>
              <a:rPr lang="en-US" sz="1800" dirty="0">
                <a:solidFill>
                  <a:schemeClr val="accent4"/>
                </a:solidFill>
                <a:latin typeface="+mj-lt"/>
              </a:rPr>
              <a:t>) </a:t>
            </a:r>
          </a:p>
          <a:p>
            <a:pPr marL="0" lvl="0" indent="0">
              <a:buFont typeface="Wingdings" pitchFamily="2" charset="2"/>
              <a:buChar char="Ø"/>
            </a:pPr>
            <a:r>
              <a:rPr lang="en-US" sz="1800" dirty="0">
                <a:solidFill>
                  <a:schemeClr val="accent4"/>
                </a:solidFill>
                <a:latin typeface="+mj-lt"/>
              </a:rPr>
              <a:t> </a:t>
            </a:r>
            <a:r>
              <a:rPr lang="id-ID" sz="1800" dirty="0">
                <a:solidFill>
                  <a:schemeClr val="accent4"/>
                </a:solidFill>
                <a:latin typeface="+mj-lt"/>
              </a:rPr>
              <a:t>L</a:t>
            </a:r>
            <a:r>
              <a:rPr lang="en-US" sz="1800" dirty="0" err="1">
                <a:solidFill>
                  <a:schemeClr val="accent4"/>
                </a:solidFill>
                <a:latin typeface="+mj-lt"/>
              </a:rPr>
              <a:t>ebih</a:t>
            </a:r>
            <a:r>
              <a:rPr lang="en-US" sz="1800" dirty="0">
                <a:solidFill>
                  <a:schemeClr val="accent4"/>
                </a:solidFill>
                <a:latin typeface="+mj-lt"/>
              </a:rPr>
              <a:t> </a:t>
            </a:r>
            <a:r>
              <a:rPr lang="en-US" sz="1800" dirty="0" err="1">
                <a:solidFill>
                  <a:schemeClr val="accent4"/>
                </a:solidFill>
                <a:latin typeface="+mj-lt"/>
              </a:rPr>
              <a:t>cepat</a:t>
            </a:r>
            <a:r>
              <a:rPr lang="en-US" sz="1800" dirty="0">
                <a:solidFill>
                  <a:schemeClr val="accent4"/>
                </a:solidFill>
                <a:latin typeface="+mj-lt"/>
              </a:rPr>
              <a:t> </a:t>
            </a:r>
            <a:r>
              <a:rPr lang="en-US" sz="1800" dirty="0" err="1">
                <a:solidFill>
                  <a:schemeClr val="accent4"/>
                </a:solidFill>
                <a:latin typeface="+mj-lt"/>
              </a:rPr>
              <a:t>dan</a:t>
            </a:r>
            <a:r>
              <a:rPr lang="en-US" sz="1800" dirty="0">
                <a:solidFill>
                  <a:schemeClr val="accent4"/>
                </a:solidFill>
                <a:latin typeface="+mj-lt"/>
              </a:rPr>
              <a:t> </a:t>
            </a:r>
            <a:r>
              <a:rPr lang="en-US" sz="1800" dirty="0" err="1">
                <a:solidFill>
                  <a:schemeClr val="accent4"/>
                </a:solidFill>
                <a:latin typeface="+mj-lt"/>
              </a:rPr>
              <a:t>efisien</a:t>
            </a:r>
            <a:r>
              <a:rPr lang="en-US" sz="1800" dirty="0">
                <a:solidFill>
                  <a:schemeClr val="accent4"/>
                </a:solidFill>
                <a:latin typeface="+mj-lt"/>
              </a:rPr>
              <a:t>. </a:t>
            </a:r>
          </a:p>
          <a:p>
            <a:pPr marL="0" lvl="0" indent="0">
              <a:buFont typeface="Wingdings" pitchFamily="2" charset="2"/>
              <a:buChar char="Ø"/>
            </a:pPr>
            <a:r>
              <a:rPr lang="id-ID" sz="1800" dirty="0">
                <a:solidFill>
                  <a:schemeClr val="accent4"/>
                </a:solidFill>
                <a:latin typeface="+mj-lt"/>
              </a:rPr>
              <a:t> </a:t>
            </a:r>
            <a:r>
              <a:rPr lang="en-US" sz="1800" dirty="0" err="1">
                <a:solidFill>
                  <a:schemeClr val="accent4"/>
                </a:solidFill>
                <a:latin typeface="+mj-lt"/>
              </a:rPr>
              <a:t>Harga</a:t>
            </a:r>
            <a:r>
              <a:rPr lang="en-US" sz="1800" dirty="0">
                <a:solidFill>
                  <a:schemeClr val="accent4"/>
                </a:solidFill>
                <a:latin typeface="+mj-lt"/>
              </a:rPr>
              <a:t> yang </a:t>
            </a:r>
            <a:r>
              <a:rPr lang="en-US" sz="1800" dirty="0" err="1">
                <a:solidFill>
                  <a:schemeClr val="accent4"/>
                </a:solidFill>
                <a:latin typeface="+mj-lt"/>
              </a:rPr>
              <a:t>cukup</a:t>
            </a:r>
            <a:r>
              <a:rPr lang="en-US" sz="1800" dirty="0">
                <a:solidFill>
                  <a:schemeClr val="accent4"/>
                </a:solidFill>
                <a:latin typeface="+mj-lt"/>
              </a:rPr>
              <a:t> </a:t>
            </a:r>
            <a:r>
              <a:rPr lang="en-US" sz="1800" dirty="0" err="1">
                <a:solidFill>
                  <a:schemeClr val="accent4"/>
                </a:solidFill>
                <a:latin typeface="+mj-lt"/>
              </a:rPr>
              <a:t>murah</a:t>
            </a:r>
            <a:r>
              <a:rPr lang="en-US" sz="1800" dirty="0">
                <a:solidFill>
                  <a:schemeClr val="accent4"/>
                </a:solidFill>
                <a:latin typeface="+mj-lt"/>
              </a:rPr>
              <a:t>. </a:t>
            </a:r>
          </a:p>
          <a:p>
            <a:pPr marL="0" indent="0">
              <a:buFont typeface="Wingdings" pitchFamily="2" charset="2"/>
              <a:buChar char="Ø"/>
            </a:pPr>
            <a:r>
              <a:rPr lang="id-ID" sz="1800" dirty="0">
                <a:solidFill>
                  <a:schemeClr val="accent4"/>
                </a:solidFill>
                <a:latin typeface="+mj-lt"/>
              </a:rPr>
              <a:t> K</a:t>
            </a:r>
            <a:r>
              <a:rPr lang="en-US" sz="1800" dirty="0" err="1">
                <a:solidFill>
                  <a:schemeClr val="accent4"/>
                </a:solidFill>
                <a:latin typeface="+mj-lt"/>
              </a:rPr>
              <a:t>omputer</a:t>
            </a:r>
            <a:r>
              <a:rPr lang="en-US" sz="1800" dirty="0">
                <a:solidFill>
                  <a:schemeClr val="accent4"/>
                </a:solidFill>
                <a:latin typeface="+mj-lt"/>
              </a:rPr>
              <a:t> yang </a:t>
            </a:r>
            <a:r>
              <a:rPr lang="en-US" sz="1800" dirty="0" err="1">
                <a:solidFill>
                  <a:schemeClr val="accent4"/>
                </a:solidFill>
                <a:latin typeface="+mj-lt"/>
              </a:rPr>
              <a:t>pertama</a:t>
            </a:r>
            <a:r>
              <a:rPr lang="en-US" sz="1800" dirty="0">
                <a:solidFill>
                  <a:schemeClr val="accent4"/>
                </a:solidFill>
                <a:latin typeface="+mj-lt"/>
              </a:rPr>
              <a:t> kali </a:t>
            </a:r>
            <a:r>
              <a:rPr lang="en-US" sz="1800" dirty="0" err="1">
                <a:solidFill>
                  <a:schemeClr val="accent4"/>
                </a:solidFill>
                <a:latin typeface="+mj-lt"/>
              </a:rPr>
              <a:t>menggunakan</a:t>
            </a:r>
            <a:r>
              <a:rPr lang="en-US" sz="1800" dirty="0">
                <a:solidFill>
                  <a:schemeClr val="accent4"/>
                </a:solidFill>
                <a:latin typeface="+mj-lt"/>
              </a:rPr>
              <a:t> monitor </a:t>
            </a:r>
            <a:r>
              <a:rPr lang="en-US" sz="1800" dirty="0" err="1">
                <a:solidFill>
                  <a:schemeClr val="accent4"/>
                </a:solidFill>
                <a:latin typeface="+mj-lt"/>
              </a:rPr>
              <a:t>dan</a:t>
            </a:r>
            <a:r>
              <a:rPr lang="en-US" sz="1800" dirty="0">
                <a:solidFill>
                  <a:schemeClr val="accent4"/>
                </a:solidFill>
                <a:latin typeface="+mj-lt"/>
              </a:rPr>
              <a:t> keyboard.</a:t>
            </a:r>
          </a:p>
          <a:p>
            <a:pPr marL="3657600" lvl="8" indent="0">
              <a:buNone/>
            </a:pPr>
            <a:r>
              <a:rPr lang="en-US" sz="2800" b="1" dirty="0">
                <a:solidFill>
                  <a:schemeClr val="accent4"/>
                </a:solidFill>
                <a:latin typeface="+mj-lt"/>
              </a:rPr>
              <a:t>	</a:t>
            </a:r>
            <a:r>
              <a:rPr lang="en-US" sz="2800" b="1" dirty="0" err="1">
                <a:solidFill>
                  <a:schemeClr val="accent4"/>
                </a:solidFill>
                <a:latin typeface="+mj-lt"/>
              </a:rPr>
              <a:t>Ciri</a:t>
            </a:r>
            <a:r>
              <a:rPr lang="en-US" sz="2800" b="1" dirty="0">
                <a:solidFill>
                  <a:schemeClr val="accent4"/>
                </a:solidFill>
                <a:latin typeface="+mj-lt"/>
              </a:rPr>
              <a:t> – </a:t>
            </a:r>
            <a:r>
              <a:rPr lang="en-US" sz="2800" b="1" dirty="0" err="1">
                <a:solidFill>
                  <a:schemeClr val="accent4"/>
                </a:solidFill>
                <a:latin typeface="+mj-lt"/>
              </a:rPr>
              <a:t>Ciri</a:t>
            </a:r>
            <a:r>
              <a:rPr lang="en-US" sz="2800" b="1" dirty="0">
                <a:solidFill>
                  <a:schemeClr val="accent4"/>
                </a:solidFill>
                <a:latin typeface="+mj-lt"/>
              </a:rPr>
              <a:t> :</a:t>
            </a:r>
          </a:p>
          <a:p>
            <a:pPr marL="3657600" lvl="8" indent="0">
              <a:buFont typeface="Wingdings" pitchFamily="2" charset="2"/>
              <a:buChar char="v"/>
            </a:pPr>
            <a:r>
              <a:rPr lang="en-US" sz="1800" dirty="0">
                <a:solidFill>
                  <a:schemeClr val="accent4"/>
                </a:solidFill>
                <a:latin typeface="+mj-lt"/>
              </a:rPr>
              <a:t> </a:t>
            </a:r>
            <a:r>
              <a:rPr lang="en-US" sz="1800" dirty="0" err="1">
                <a:solidFill>
                  <a:schemeClr val="accent4"/>
                </a:solidFill>
                <a:latin typeface="+mj-lt"/>
              </a:rPr>
              <a:t>Kapasitas</a:t>
            </a:r>
            <a:r>
              <a:rPr lang="en-US" sz="1800" dirty="0">
                <a:solidFill>
                  <a:schemeClr val="accent4"/>
                </a:solidFill>
                <a:latin typeface="+mj-lt"/>
              </a:rPr>
              <a:t> </a:t>
            </a:r>
            <a:r>
              <a:rPr lang="en-US" sz="1800" dirty="0" err="1">
                <a:solidFill>
                  <a:schemeClr val="accent4"/>
                </a:solidFill>
                <a:latin typeface="+mj-lt"/>
              </a:rPr>
              <a:t>memori</a:t>
            </a:r>
            <a:r>
              <a:rPr lang="en-US" sz="1800" dirty="0">
                <a:solidFill>
                  <a:schemeClr val="accent4"/>
                </a:solidFill>
                <a:latin typeface="+mj-lt"/>
              </a:rPr>
              <a:t> </a:t>
            </a:r>
            <a:r>
              <a:rPr lang="en-US" sz="1800" dirty="0" err="1">
                <a:solidFill>
                  <a:schemeClr val="accent4"/>
                </a:solidFill>
                <a:latin typeface="+mj-lt"/>
              </a:rPr>
              <a:t>lebih</a:t>
            </a:r>
            <a:r>
              <a:rPr lang="en-US" sz="1800" dirty="0">
                <a:solidFill>
                  <a:schemeClr val="accent4"/>
                </a:solidFill>
                <a:latin typeface="+mj-lt"/>
              </a:rPr>
              <a:t> </a:t>
            </a:r>
            <a:r>
              <a:rPr lang="en-US" sz="1800" dirty="0" err="1">
                <a:solidFill>
                  <a:schemeClr val="accent4"/>
                </a:solidFill>
                <a:latin typeface="+mj-lt"/>
              </a:rPr>
              <a:t>besar</a:t>
            </a:r>
            <a:endParaRPr lang="en-US" sz="1800" dirty="0">
              <a:solidFill>
                <a:schemeClr val="accent4"/>
              </a:solidFill>
              <a:latin typeface="+mj-lt"/>
            </a:endParaRPr>
          </a:p>
          <a:p>
            <a:pPr marL="3657600" lvl="8" indent="0">
              <a:buFont typeface="Wingdings" pitchFamily="2" charset="2"/>
              <a:buChar char="v"/>
            </a:pPr>
            <a:r>
              <a:rPr lang="en-US" sz="1800" dirty="0">
                <a:solidFill>
                  <a:schemeClr val="accent4"/>
                </a:solidFill>
                <a:latin typeface="+mj-lt"/>
              </a:rPr>
              <a:t> </a:t>
            </a:r>
            <a:r>
              <a:rPr lang="en-US" sz="1800" dirty="0" err="1">
                <a:solidFill>
                  <a:schemeClr val="accent4"/>
                </a:solidFill>
                <a:latin typeface="+mj-lt"/>
              </a:rPr>
              <a:t>Menggunakan</a:t>
            </a:r>
            <a:r>
              <a:rPr lang="en-US" sz="1800" dirty="0">
                <a:solidFill>
                  <a:schemeClr val="accent4"/>
                </a:solidFill>
                <a:latin typeface="+mj-lt"/>
              </a:rPr>
              <a:t> terminal visual display.</a:t>
            </a:r>
          </a:p>
          <a:p>
            <a:pPr marL="3657600" lvl="8" indent="0">
              <a:buFont typeface="Wingdings" pitchFamily="2" charset="2"/>
              <a:buChar char="v"/>
            </a:pPr>
            <a:r>
              <a:rPr lang="en-US" sz="1800" dirty="0">
                <a:solidFill>
                  <a:schemeClr val="accent4"/>
                </a:solidFill>
                <a:latin typeface="+mj-lt"/>
              </a:rPr>
              <a:t> </a:t>
            </a:r>
            <a:r>
              <a:rPr lang="en-US" sz="1800" dirty="0" err="1">
                <a:solidFill>
                  <a:schemeClr val="accent4"/>
                </a:solidFill>
                <a:latin typeface="+mj-lt"/>
              </a:rPr>
              <a:t>Memiliki</a:t>
            </a:r>
            <a:r>
              <a:rPr lang="en-US" sz="1800" dirty="0">
                <a:solidFill>
                  <a:schemeClr val="accent4"/>
                </a:solidFill>
                <a:latin typeface="+mj-lt"/>
              </a:rPr>
              <a:t> </a:t>
            </a:r>
            <a:r>
              <a:rPr lang="en-US" sz="1800" dirty="0" err="1">
                <a:solidFill>
                  <a:schemeClr val="accent4"/>
                </a:solidFill>
                <a:latin typeface="+mj-lt"/>
              </a:rPr>
              <a:t>performa</a:t>
            </a:r>
            <a:r>
              <a:rPr lang="en-US" sz="1800" dirty="0">
                <a:solidFill>
                  <a:schemeClr val="accent4"/>
                </a:solidFill>
                <a:latin typeface="+mj-lt"/>
              </a:rPr>
              <a:t> yang </a:t>
            </a:r>
            <a:r>
              <a:rPr lang="en-US" sz="1800" dirty="0" err="1">
                <a:solidFill>
                  <a:schemeClr val="accent4"/>
                </a:solidFill>
                <a:latin typeface="+mj-lt"/>
              </a:rPr>
              <a:t>lebih</a:t>
            </a:r>
            <a:r>
              <a:rPr lang="en-US" sz="1800" dirty="0">
                <a:solidFill>
                  <a:schemeClr val="accent4"/>
                </a:solidFill>
                <a:latin typeface="+mj-lt"/>
              </a:rPr>
              <a:t> </a:t>
            </a:r>
            <a:r>
              <a:rPr lang="en-US" sz="1800" dirty="0" err="1">
                <a:solidFill>
                  <a:schemeClr val="accent4"/>
                </a:solidFill>
                <a:latin typeface="+mj-lt"/>
              </a:rPr>
              <a:t>cepat</a:t>
            </a:r>
            <a:endParaRPr lang="en-US" sz="1800" dirty="0">
              <a:solidFill>
                <a:schemeClr val="accent4"/>
              </a:solidFill>
              <a:latin typeface="+mj-lt"/>
            </a:endParaRPr>
          </a:p>
          <a:p>
            <a:pPr marL="3657600" lvl="8" indent="0">
              <a:buFont typeface="Wingdings" pitchFamily="2" charset="2"/>
              <a:buChar char="v"/>
            </a:pPr>
            <a:r>
              <a:rPr lang="en-US" sz="1800" dirty="0">
                <a:solidFill>
                  <a:schemeClr val="accent4"/>
                </a:solidFill>
                <a:latin typeface="+mj-lt"/>
              </a:rPr>
              <a:t> </a:t>
            </a:r>
            <a:r>
              <a:rPr lang="en-US" sz="1800" dirty="0" err="1">
                <a:solidFill>
                  <a:schemeClr val="accent4"/>
                </a:solidFill>
                <a:latin typeface="+mj-lt"/>
              </a:rPr>
              <a:t>Peningkatan</a:t>
            </a:r>
            <a:r>
              <a:rPr lang="en-US" sz="1800" dirty="0">
                <a:solidFill>
                  <a:schemeClr val="accent4"/>
                </a:solidFill>
                <a:latin typeface="+mj-lt"/>
              </a:rPr>
              <a:t> software</a:t>
            </a:r>
          </a:p>
        </p:txBody>
      </p:sp>
      <p:sp>
        <p:nvSpPr>
          <p:cNvPr id="134" name="Google Shape;134;p20"/>
          <p:cNvSpPr txBox="1">
            <a:spLocks noGrp="1"/>
          </p:cNvSpPr>
          <p:nvPr>
            <p:ph type="title"/>
          </p:nvPr>
        </p:nvSpPr>
        <p:spPr>
          <a:xfrm>
            <a:off x="76200" y="-19050"/>
            <a:ext cx="6096000" cy="62522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sz="3600" dirty="0">
                <a:latin typeface="+mj-lt"/>
              </a:rPr>
              <a:t>3</a:t>
            </a:r>
            <a:r>
              <a:rPr lang="en-US" sz="3600" dirty="0">
                <a:latin typeface="+mj-lt"/>
              </a:rPr>
              <a:t>. </a:t>
            </a:r>
            <a:r>
              <a:rPr lang="en-US" sz="3600" dirty="0" err="1">
                <a:latin typeface="+mj-lt"/>
              </a:rPr>
              <a:t>Generasi</a:t>
            </a:r>
            <a:r>
              <a:rPr lang="en-US" sz="3600" dirty="0">
                <a:latin typeface="+mj-lt"/>
              </a:rPr>
              <a:t> I</a:t>
            </a:r>
            <a:r>
              <a:rPr lang="id-ID" sz="3600" dirty="0">
                <a:latin typeface="+mj-lt"/>
              </a:rPr>
              <a:t>C</a:t>
            </a:r>
            <a:r>
              <a:rPr lang="en-US" sz="3600" dirty="0">
                <a:latin typeface="+mj-lt"/>
              </a:rPr>
              <a:t> (</a:t>
            </a:r>
            <a:r>
              <a:rPr lang="id-ID" sz="3600" dirty="0">
                <a:latin typeface="+mj-lt"/>
              </a:rPr>
              <a:t>1965 – 1971</a:t>
            </a:r>
            <a:r>
              <a:rPr lang="en-US" sz="3600" dirty="0">
                <a:latin typeface="+mj-lt"/>
              </a:rPr>
              <a:t>)</a:t>
            </a:r>
            <a:endParaRPr sz="3600" dirty="0">
              <a:latin typeface="+mj-lt"/>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pic>
        <p:nvPicPr>
          <p:cNvPr id="6" name="Google Shape;377;p38"/>
          <p:cNvPicPr preferRelativeResize="0"/>
          <p:nvPr/>
        </p:nvPicPr>
        <p:blipFill>
          <a:blip r:embed="rId3">
            <a:alphaModFix/>
          </a:blip>
          <a:stretch>
            <a:fillRect/>
          </a:stretch>
        </p:blipFill>
        <p:spPr>
          <a:xfrm>
            <a:off x="990600" y="3867150"/>
            <a:ext cx="1842723" cy="1098064"/>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115643"/>
            <a:ext cx="1905000" cy="122083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Google Shape;392;p38"/>
          <p:cNvPicPr preferRelativeResize="0"/>
          <p:nvPr/>
        </p:nvPicPr>
        <p:blipFill>
          <a:blip r:embed="rId5">
            <a:alphaModFix/>
          </a:blip>
          <a:stretch>
            <a:fillRect/>
          </a:stretch>
        </p:blipFill>
        <p:spPr>
          <a:xfrm>
            <a:off x="1459006" y="3867150"/>
            <a:ext cx="905910" cy="784015"/>
          </a:xfrm>
          <a:prstGeom prst="rect">
            <a:avLst/>
          </a:prstGeom>
          <a:noFill/>
          <a:ln>
            <a:noFill/>
          </a:ln>
        </p:spPr>
      </p:pic>
      <p:pic>
        <p:nvPicPr>
          <p:cNvPr id="8" name="Google Shape;388;p38"/>
          <p:cNvPicPr preferRelativeResize="0"/>
          <p:nvPr/>
        </p:nvPicPr>
        <p:blipFill>
          <a:blip r:embed="rId6">
            <a:alphaModFix/>
          </a:blip>
          <a:stretch>
            <a:fillRect/>
          </a:stretch>
        </p:blipFill>
        <p:spPr>
          <a:xfrm>
            <a:off x="1600200" y="3563823"/>
            <a:ext cx="681535" cy="684327"/>
          </a:xfrm>
          <a:prstGeom prst="rect">
            <a:avLst/>
          </a:prstGeom>
          <a:noFill/>
          <a:ln>
            <a:noFill/>
          </a:ln>
        </p:spPr>
      </p:pic>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6" name="Google Shape;379;p38"/>
          <p:cNvPicPr preferRelativeResize="0"/>
          <p:nvPr/>
        </p:nvPicPr>
        <p:blipFill>
          <a:blip r:embed="rId3">
            <a:alphaModFix/>
          </a:blip>
          <a:stretch>
            <a:fillRect/>
          </a:stretch>
        </p:blipFill>
        <p:spPr>
          <a:xfrm>
            <a:off x="7144103" y="3409950"/>
            <a:ext cx="1771297" cy="1614329"/>
          </a:xfrm>
          <a:prstGeom prst="rect">
            <a:avLst/>
          </a:prstGeom>
          <a:noFill/>
          <a:ln>
            <a:noFill/>
          </a:ln>
        </p:spPr>
      </p:pic>
      <p:sp>
        <p:nvSpPr>
          <p:cNvPr id="150" name="Google Shape;150;p22"/>
          <p:cNvSpPr txBox="1">
            <a:spLocks noGrp="1"/>
          </p:cNvSpPr>
          <p:nvPr>
            <p:ph type="title"/>
          </p:nvPr>
        </p:nvSpPr>
        <p:spPr>
          <a:xfrm>
            <a:off x="0" y="0"/>
            <a:ext cx="7848600" cy="57266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dirty="0">
                <a:latin typeface="+mj-lt"/>
              </a:rPr>
              <a:t>4</a:t>
            </a:r>
            <a:r>
              <a:rPr lang="en-US" dirty="0">
                <a:latin typeface="+mj-lt"/>
              </a:rPr>
              <a:t>. </a:t>
            </a:r>
            <a:r>
              <a:rPr lang="en-US" dirty="0" err="1">
                <a:latin typeface="+mj-lt"/>
              </a:rPr>
              <a:t>Microproses</a:t>
            </a:r>
            <a:r>
              <a:rPr lang="id-ID" dirty="0">
                <a:latin typeface="+mj-lt"/>
              </a:rPr>
              <a:t>s</a:t>
            </a:r>
            <a:r>
              <a:rPr lang="en-US" dirty="0">
                <a:latin typeface="+mj-lt"/>
              </a:rPr>
              <a:t>or (</a:t>
            </a:r>
            <a:r>
              <a:rPr lang="id-ID" dirty="0">
                <a:latin typeface="+mj-lt"/>
              </a:rPr>
              <a:t>1971 – Sekarang</a:t>
            </a:r>
            <a:r>
              <a:rPr lang="en-US" dirty="0">
                <a:latin typeface="+mj-lt"/>
              </a:rPr>
              <a:t>)</a:t>
            </a:r>
            <a:endParaRPr dirty="0">
              <a:latin typeface="+mj-lt"/>
            </a:endParaRPr>
          </a:p>
        </p:txBody>
      </p:sp>
      <p:sp>
        <p:nvSpPr>
          <p:cNvPr id="151" name="Google Shape;151;p22"/>
          <p:cNvSpPr txBox="1">
            <a:spLocks noGrp="1"/>
          </p:cNvSpPr>
          <p:nvPr>
            <p:ph type="body" idx="1"/>
          </p:nvPr>
        </p:nvSpPr>
        <p:spPr>
          <a:xfrm>
            <a:off x="228600" y="823314"/>
            <a:ext cx="3657600" cy="4186836"/>
          </a:xfrm>
          <a:prstGeom prst="rect">
            <a:avLst/>
          </a:prstGeom>
        </p:spPr>
        <p:txBody>
          <a:bodyPr spcFirstLastPara="1" wrap="square" lIns="0" tIns="0" rIns="0" bIns="0" anchor="t" anchorCtr="0">
            <a:noAutofit/>
          </a:bodyPr>
          <a:lstStyle/>
          <a:p>
            <a:pPr marL="0" indent="0">
              <a:buNone/>
            </a:pPr>
            <a:r>
              <a:rPr lang="id-ID" sz="2800" b="1" dirty="0">
                <a:solidFill>
                  <a:schemeClr val="accent4"/>
                </a:solidFill>
                <a:latin typeface="+mn-lt"/>
              </a:rPr>
              <a:t>Fakta – Fakta  :</a:t>
            </a:r>
            <a:endParaRPr lang="id-ID" sz="1600" b="1" dirty="0">
              <a:solidFill>
                <a:schemeClr val="accent4"/>
              </a:solidFill>
              <a:latin typeface="+mn-lt"/>
            </a:endParaRPr>
          </a:p>
          <a:p>
            <a:pPr marL="285750" indent="-285750">
              <a:buFont typeface="Wingdings" pitchFamily="2" charset="2"/>
              <a:buChar char="v"/>
            </a:pPr>
            <a:r>
              <a:rPr lang="id-ID" sz="1600" dirty="0">
                <a:solidFill>
                  <a:schemeClr val="accent4"/>
                </a:solidFill>
                <a:latin typeface="+mn-lt"/>
              </a:rPr>
              <a:t> </a:t>
            </a:r>
            <a:r>
              <a:rPr lang="en-US" sz="1600" dirty="0">
                <a:solidFill>
                  <a:schemeClr val="accent4"/>
                </a:solidFill>
                <a:latin typeface="+mn-lt"/>
              </a:rPr>
              <a:t>1971</a:t>
            </a:r>
            <a:r>
              <a:rPr lang="id-ID" sz="1600" dirty="0">
                <a:solidFill>
                  <a:schemeClr val="accent4"/>
                </a:solidFill>
                <a:latin typeface="+mn-lt"/>
              </a:rPr>
              <a:t>, p</a:t>
            </a:r>
            <a:r>
              <a:rPr lang="en-US" sz="1600" dirty="0" err="1">
                <a:solidFill>
                  <a:schemeClr val="accent4"/>
                </a:solidFill>
                <a:latin typeface="+mn-lt"/>
              </a:rPr>
              <a:t>ertama</a:t>
            </a:r>
            <a:r>
              <a:rPr lang="en-US" sz="1600" dirty="0">
                <a:solidFill>
                  <a:schemeClr val="accent4"/>
                </a:solidFill>
                <a:latin typeface="+mn-lt"/>
              </a:rPr>
              <a:t> kali </a:t>
            </a:r>
            <a:r>
              <a:rPr lang="en-US" sz="1600" dirty="0" err="1">
                <a:solidFill>
                  <a:schemeClr val="accent4"/>
                </a:solidFill>
                <a:latin typeface="+mn-lt"/>
              </a:rPr>
              <a:t>dibuat</a:t>
            </a:r>
            <a:r>
              <a:rPr lang="en-US" sz="1600" dirty="0">
                <a:solidFill>
                  <a:schemeClr val="accent4"/>
                </a:solidFill>
                <a:latin typeface="+mn-lt"/>
              </a:rPr>
              <a:t> </a:t>
            </a:r>
            <a:r>
              <a:rPr lang="en-US" sz="1600" dirty="0" err="1">
                <a:solidFill>
                  <a:schemeClr val="accent4"/>
                </a:solidFill>
                <a:latin typeface="+mn-lt"/>
              </a:rPr>
              <a:t>oleh</a:t>
            </a:r>
            <a:r>
              <a:rPr lang="en-US" sz="1600">
                <a:solidFill>
                  <a:schemeClr val="accent4"/>
                </a:solidFill>
                <a:latin typeface="+mn-lt"/>
              </a:rPr>
              <a:t> </a:t>
            </a:r>
            <a:r>
              <a:rPr lang="en-US" sz="1600" smtClean="0">
                <a:solidFill>
                  <a:schemeClr val="accent4"/>
                </a:solidFill>
                <a:latin typeface="+mn-lt"/>
              </a:rPr>
              <a:t>IBM</a:t>
            </a:r>
            <a:endParaRPr lang="id-ID" sz="1600" dirty="0">
              <a:solidFill>
                <a:schemeClr val="accent4"/>
              </a:solidFill>
              <a:latin typeface="+mn-lt"/>
            </a:endParaRPr>
          </a:p>
          <a:p>
            <a:pPr marL="285750" indent="-285750">
              <a:buFont typeface="Wingdings" pitchFamily="2" charset="2"/>
              <a:buChar char="v"/>
            </a:pPr>
            <a:r>
              <a:rPr lang="id-ID" sz="1600" dirty="0">
                <a:solidFill>
                  <a:schemeClr val="accent4"/>
                </a:solidFill>
                <a:latin typeface="+mn-lt"/>
              </a:rPr>
              <a:t> </a:t>
            </a:r>
            <a:r>
              <a:rPr lang="en-US" sz="1600" dirty="0">
                <a:solidFill>
                  <a:schemeClr val="accent4"/>
                </a:solidFill>
                <a:latin typeface="+mn-lt"/>
              </a:rPr>
              <a:t>1984 </a:t>
            </a:r>
            <a:r>
              <a:rPr lang="en-US" sz="1600" dirty="0" err="1" smtClean="0">
                <a:solidFill>
                  <a:schemeClr val="accent4"/>
                </a:solidFill>
                <a:latin typeface="+mn-lt"/>
              </a:rPr>
              <a:t>perusahaan</a:t>
            </a:r>
            <a:r>
              <a:rPr lang="en-US" sz="1600" dirty="0" smtClean="0">
                <a:solidFill>
                  <a:schemeClr val="accent4"/>
                </a:solidFill>
                <a:latin typeface="+mn-lt"/>
              </a:rPr>
              <a:t> </a:t>
            </a:r>
            <a:r>
              <a:rPr lang="en-US" sz="1600" dirty="0">
                <a:solidFill>
                  <a:schemeClr val="accent4"/>
                </a:solidFill>
                <a:latin typeface="+mn-lt"/>
              </a:rPr>
              <a:t>Apple </a:t>
            </a:r>
            <a:r>
              <a:rPr lang="en-US" sz="1600" dirty="0" err="1">
                <a:solidFill>
                  <a:schemeClr val="accent4"/>
                </a:solidFill>
                <a:latin typeface="+mn-lt"/>
              </a:rPr>
              <a:t>merilis</a:t>
            </a:r>
            <a:r>
              <a:rPr lang="en-US" sz="1600" dirty="0">
                <a:solidFill>
                  <a:schemeClr val="accent4"/>
                </a:solidFill>
                <a:latin typeface="+mn-lt"/>
              </a:rPr>
              <a:t> Macintosh.</a:t>
            </a:r>
            <a:endParaRPr lang="id-ID" sz="1600" dirty="0">
              <a:solidFill>
                <a:schemeClr val="accent4"/>
              </a:solidFill>
              <a:latin typeface="+mn-lt"/>
            </a:endParaRPr>
          </a:p>
          <a:p>
            <a:pPr marL="285750" indent="-285750">
              <a:buFont typeface="Wingdings" pitchFamily="2" charset="2"/>
              <a:buChar char="v"/>
            </a:pPr>
            <a:r>
              <a:rPr lang="id-ID" sz="1600" dirty="0">
                <a:solidFill>
                  <a:schemeClr val="accent4"/>
                </a:solidFill>
                <a:latin typeface="+mn-lt"/>
              </a:rPr>
              <a:t> </a:t>
            </a:r>
            <a:r>
              <a:rPr lang="en-US" sz="1600" dirty="0" err="1">
                <a:solidFill>
                  <a:schemeClr val="accent4"/>
                </a:solidFill>
                <a:latin typeface="+mn-lt"/>
              </a:rPr>
              <a:t>Tampilan</a:t>
            </a:r>
            <a:r>
              <a:rPr lang="en-US" sz="1600" dirty="0">
                <a:solidFill>
                  <a:schemeClr val="accent4"/>
                </a:solidFill>
                <a:latin typeface="+mn-lt"/>
              </a:rPr>
              <a:t> </a:t>
            </a:r>
            <a:r>
              <a:rPr lang="en-US" sz="1600" dirty="0" err="1">
                <a:solidFill>
                  <a:schemeClr val="accent4"/>
                </a:solidFill>
                <a:latin typeface="+mn-lt"/>
              </a:rPr>
              <a:t>monitornya</a:t>
            </a:r>
            <a:r>
              <a:rPr lang="en-US" sz="1600" dirty="0">
                <a:solidFill>
                  <a:schemeClr val="accent4"/>
                </a:solidFill>
                <a:latin typeface="+mn-lt"/>
              </a:rPr>
              <a:t> </a:t>
            </a:r>
            <a:r>
              <a:rPr lang="en-US" sz="1600" dirty="0" err="1">
                <a:solidFill>
                  <a:schemeClr val="accent4"/>
                </a:solidFill>
                <a:latin typeface="+mn-lt"/>
              </a:rPr>
              <a:t>masih</a:t>
            </a:r>
            <a:r>
              <a:rPr lang="en-US" sz="1600" dirty="0">
                <a:solidFill>
                  <a:schemeClr val="accent4"/>
                </a:solidFill>
                <a:latin typeface="+mn-lt"/>
              </a:rPr>
              <a:t> </a:t>
            </a:r>
            <a:r>
              <a:rPr lang="en-US" sz="1600" dirty="0" err="1">
                <a:solidFill>
                  <a:schemeClr val="accent4"/>
                </a:solidFill>
                <a:latin typeface="+mn-lt"/>
              </a:rPr>
              <a:t>menggunakan</a:t>
            </a:r>
            <a:r>
              <a:rPr lang="en-US" sz="1600" dirty="0">
                <a:solidFill>
                  <a:schemeClr val="accent4"/>
                </a:solidFill>
                <a:latin typeface="+mn-lt"/>
              </a:rPr>
              <a:t> </a:t>
            </a:r>
            <a:r>
              <a:rPr lang="en-US" sz="1600" dirty="0" err="1">
                <a:solidFill>
                  <a:schemeClr val="accent4"/>
                </a:solidFill>
                <a:latin typeface="+mn-lt"/>
              </a:rPr>
              <a:t>satu</a:t>
            </a:r>
            <a:r>
              <a:rPr lang="en-US" sz="1600" dirty="0">
                <a:solidFill>
                  <a:schemeClr val="accent4"/>
                </a:solidFill>
                <a:latin typeface="+mn-lt"/>
              </a:rPr>
              <a:t> </a:t>
            </a:r>
            <a:r>
              <a:rPr lang="en-US" sz="1600" dirty="0" err="1">
                <a:solidFill>
                  <a:schemeClr val="accent4"/>
                </a:solidFill>
                <a:latin typeface="+mn-lt"/>
              </a:rPr>
              <a:t>warna</a:t>
            </a:r>
            <a:r>
              <a:rPr lang="en-US" sz="1600" dirty="0">
                <a:solidFill>
                  <a:schemeClr val="accent4"/>
                </a:solidFill>
                <a:latin typeface="+mn-lt"/>
              </a:rPr>
              <a:t> (green color).</a:t>
            </a:r>
            <a:endParaRPr lang="id-ID" sz="1600" dirty="0">
              <a:solidFill>
                <a:schemeClr val="accent4"/>
              </a:solidFill>
              <a:latin typeface="+mn-lt"/>
            </a:endParaRPr>
          </a:p>
          <a:p>
            <a:pPr marL="285750" indent="-285750">
              <a:buFont typeface="Wingdings" pitchFamily="2" charset="2"/>
              <a:buChar char="v"/>
            </a:pPr>
            <a:r>
              <a:rPr lang="id-ID" sz="1600" dirty="0">
                <a:solidFill>
                  <a:schemeClr val="accent4"/>
                </a:solidFill>
                <a:latin typeface="+mn-lt"/>
              </a:rPr>
              <a:t> D</a:t>
            </a:r>
            <a:r>
              <a:rPr lang="en-US" sz="1600" dirty="0" err="1">
                <a:solidFill>
                  <a:schemeClr val="accent4"/>
                </a:solidFill>
                <a:latin typeface="+mn-lt"/>
              </a:rPr>
              <a:t>ikembangkan</a:t>
            </a:r>
            <a:r>
              <a:rPr lang="en-US" sz="1600" dirty="0">
                <a:solidFill>
                  <a:schemeClr val="accent4"/>
                </a:solidFill>
                <a:latin typeface="+mn-lt"/>
              </a:rPr>
              <a:t> </a:t>
            </a:r>
            <a:r>
              <a:rPr lang="en-US" sz="1600" dirty="0" err="1">
                <a:solidFill>
                  <a:schemeClr val="accent4"/>
                </a:solidFill>
                <a:latin typeface="+mn-lt"/>
              </a:rPr>
              <a:t>sebuah</a:t>
            </a:r>
            <a:r>
              <a:rPr lang="en-US" sz="1600" dirty="0">
                <a:solidFill>
                  <a:schemeClr val="accent4"/>
                </a:solidFill>
                <a:latin typeface="+mn-lt"/>
              </a:rPr>
              <a:t> chip </a:t>
            </a:r>
            <a:r>
              <a:rPr lang="en-US" sz="1600" dirty="0" err="1">
                <a:solidFill>
                  <a:schemeClr val="accent4"/>
                </a:solidFill>
                <a:latin typeface="+mn-lt"/>
              </a:rPr>
              <a:t>sebagai</a:t>
            </a:r>
            <a:r>
              <a:rPr lang="en-US" sz="1600" dirty="0">
                <a:solidFill>
                  <a:schemeClr val="accent4"/>
                </a:solidFill>
                <a:latin typeface="+mn-lt"/>
              </a:rPr>
              <a:t> </a:t>
            </a:r>
            <a:r>
              <a:rPr lang="en-US" sz="1600" dirty="0" err="1">
                <a:solidFill>
                  <a:schemeClr val="accent4"/>
                </a:solidFill>
                <a:latin typeface="+mn-lt"/>
              </a:rPr>
              <a:t>memori</a:t>
            </a:r>
            <a:r>
              <a:rPr lang="en-US" sz="1600" dirty="0">
                <a:solidFill>
                  <a:schemeClr val="accent4"/>
                </a:solidFill>
                <a:latin typeface="+mn-lt"/>
              </a:rPr>
              <a:t> </a:t>
            </a:r>
            <a:r>
              <a:rPr lang="en-US" sz="1600" dirty="0" err="1">
                <a:solidFill>
                  <a:schemeClr val="accent4"/>
                </a:solidFill>
                <a:latin typeface="+mn-lt"/>
              </a:rPr>
              <a:t>komputer</a:t>
            </a:r>
            <a:r>
              <a:rPr lang="en-US" sz="1600" dirty="0">
                <a:solidFill>
                  <a:schemeClr val="accent4"/>
                </a:solidFill>
                <a:latin typeface="+mn-lt"/>
              </a:rPr>
              <a:t>. </a:t>
            </a:r>
            <a:endParaRPr lang="id-ID" sz="1600" dirty="0">
              <a:solidFill>
                <a:schemeClr val="accent4"/>
              </a:solidFill>
              <a:latin typeface="+mn-lt"/>
            </a:endParaRPr>
          </a:p>
          <a:p>
            <a:pPr marL="285750" indent="-285750">
              <a:buFont typeface="Wingdings" pitchFamily="2" charset="2"/>
              <a:buChar char="v"/>
            </a:pPr>
            <a:r>
              <a:rPr lang="id-ID" sz="1600" dirty="0">
                <a:solidFill>
                  <a:schemeClr val="accent4"/>
                </a:solidFill>
                <a:latin typeface="+mn-lt"/>
              </a:rPr>
              <a:t> P</a:t>
            </a:r>
            <a:r>
              <a:rPr lang="en-US" sz="1600" dirty="0" err="1">
                <a:solidFill>
                  <a:schemeClr val="accent4"/>
                </a:solidFill>
                <a:latin typeface="+mn-lt"/>
              </a:rPr>
              <a:t>ada</a:t>
            </a:r>
            <a:r>
              <a:rPr lang="en-US" sz="1600" dirty="0">
                <a:solidFill>
                  <a:schemeClr val="accent4"/>
                </a:solidFill>
                <a:latin typeface="+mn-lt"/>
              </a:rPr>
              <a:t> </a:t>
            </a:r>
            <a:r>
              <a:rPr lang="en-US" sz="1600" dirty="0" err="1">
                <a:solidFill>
                  <a:schemeClr val="accent4"/>
                </a:solidFill>
                <a:latin typeface="+mn-lt"/>
              </a:rPr>
              <a:t>generasi</a:t>
            </a:r>
            <a:r>
              <a:rPr lang="en-US" sz="1600" dirty="0">
                <a:solidFill>
                  <a:schemeClr val="accent4"/>
                </a:solidFill>
                <a:latin typeface="+mn-lt"/>
              </a:rPr>
              <a:t> </a:t>
            </a:r>
            <a:r>
              <a:rPr lang="en-US" sz="1600" dirty="0" err="1">
                <a:solidFill>
                  <a:schemeClr val="accent4"/>
                </a:solidFill>
                <a:latin typeface="+mn-lt"/>
              </a:rPr>
              <a:t>ini</a:t>
            </a:r>
            <a:r>
              <a:rPr lang="en-US" sz="1600" dirty="0">
                <a:solidFill>
                  <a:schemeClr val="accent4"/>
                </a:solidFill>
                <a:latin typeface="+mn-lt"/>
              </a:rPr>
              <a:t> </a:t>
            </a:r>
            <a:r>
              <a:rPr lang="en-US" sz="1600" dirty="0" err="1">
                <a:solidFill>
                  <a:schemeClr val="accent4"/>
                </a:solidFill>
                <a:latin typeface="+mn-lt"/>
              </a:rPr>
              <a:t>istilah</a:t>
            </a:r>
            <a:r>
              <a:rPr lang="en-US" sz="1600" dirty="0">
                <a:solidFill>
                  <a:schemeClr val="accent4"/>
                </a:solidFill>
                <a:latin typeface="+mn-lt"/>
              </a:rPr>
              <a:t> PC </a:t>
            </a:r>
            <a:r>
              <a:rPr lang="en-US" sz="1600" dirty="0" err="1">
                <a:solidFill>
                  <a:schemeClr val="accent4"/>
                </a:solidFill>
                <a:latin typeface="+mn-lt"/>
              </a:rPr>
              <a:t>mulai</a:t>
            </a:r>
            <a:r>
              <a:rPr lang="en-US" sz="1600" dirty="0">
                <a:solidFill>
                  <a:schemeClr val="accent4"/>
                </a:solidFill>
                <a:latin typeface="+mn-lt"/>
              </a:rPr>
              <a:t> </a:t>
            </a:r>
            <a:r>
              <a:rPr lang="en-US" sz="1600" dirty="0" err="1">
                <a:solidFill>
                  <a:schemeClr val="accent4"/>
                </a:solidFill>
                <a:latin typeface="+mn-lt"/>
              </a:rPr>
              <a:t>muncul</a:t>
            </a:r>
            <a:r>
              <a:rPr lang="en-US" sz="1600" dirty="0">
                <a:solidFill>
                  <a:schemeClr val="accent4"/>
                </a:solidFill>
                <a:latin typeface="+mn-lt"/>
              </a:rPr>
              <a:t>.</a:t>
            </a:r>
            <a:endParaRPr lang="id-ID" sz="1600" dirty="0">
              <a:solidFill>
                <a:schemeClr val="accent4"/>
              </a:solidFill>
              <a:latin typeface="+mn-lt"/>
            </a:endParaRPr>
          </a:p>
        </p:txBody>
      </p:sp>
      <p:sp>
        <p:nvSpPr>
          <p:cNvPr id="152" name="Google Shape;152;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133897"/>
            <a:ext cx="1500184" cy="11424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xmlns="" id="{5D5A40E5-40F5-4646-BCE8-52A2D5082E06}"/>
              </a:ext>
            </a:extLst>
          </p:cNvPr>
          <p:cNvSpPr txBox="1"/>
          <p:nvPr/>
        </p:nvSpPr>
        <p:spPr>
          <a:xfrm>
            <a:off x="4800600" y="1318629"/>
            <a:ext cx="3801934" cy="2800767"/>
          </a:xfrm>
          <a:prstGeom prst="rect">
            <a:avLst/>
          </a:prstGeom>
          <a:noFill/>
        </p:spPr>
        <p:txBody>
          <a:bodyPr wrap="square">
            <a:spAutoFit/>
          </a:bodyPr>
          <a:lstStyle/>
          <a:p>
            <a:pPr marL="0" lvl="0" indent="0">
              <a:buNone/>
            </a:pPr>
            <a:r>
              <a:rPr lang="en-US" sz="2800" dirty="0" err="1">
                <a:solidFill>
                  <a:schemeClr val="accent4"/>
                </a:solidFill>
              </a:rPr>
              <a:t>Ciri</a:t>
            </a:r>
            <a:r>
              <a:rPr lang="id-ID" sz="2800" dirty="0">
                <a:solidFill>
                  <a:schemeClr val="accent4"/>
                </a:solidFill>
              </a:rPr>
              <a:t> – C</a:t>
            </a:r>
            <a:r>
              <a:rPr lang="en-US" sz="2800" dirty="0" err="1">
                <a:solidFill>
                  <a:schemeClr val="accent4"/>
                </a:solidFill>
              </a:rPr>
              <a:t>iri</a:t>
            </a:r>
            <a:r>
              <a:rPr lang="en-US" sz="2800" dirty="0">
                <a:solidFill>
                  <a:schemeClr val="accent4"/>
                </a:solidFill>
              </a:rPr>
              <a:t> :</a:t>
            </a:r>
          </a:p>
          <a:p>
            <a:pPr marL="0" lvl="0" indent="0">
              <a:buFont typeface="Wingdings" pitchFamily="2" charset="2"/>
              <a:buChar char="v"/>
            </a:pPr>
            <a:r>
              <a:rPr lang="en-US" sz="1800" dirty="0">
                <a:solidFill>
                  <a:schemeClr val="accent4"/>
                </a:solidFill>
              </a:rPr>
              <a:t> </a:t>
            </a:r>
            <a:r>
              <a:rPr lang="id-ID" sz="1600" dirty="0">
                <a:solidFill>
                  <a:schemeClr val="accent4"/>
                </a:solidFill>
              </a:rPr>
              <a:t>Dapat menggunakan large scale integration (LSI)</a:t>
            </a:r>
            <a:endParaRPr lang="en-US" sz="1600" dirty="0">
              <a:solidFill>
                <a:schemeClr val="accent4"/>
              </a:solidFill>
            </a:endParaRPr>
          </a:p>
          <a:p>
            <a:pPr marL="0" lvl="0" indent="0">
              <a:buFont typeface="Wingdings" pitchFamily="2" charset="2"/>
              <a:buChar char="v"/>
            </a:pPr>
            <a:r>
              <a:rPr lang="en-US" sz="1600" dirty="0">
                <a:solidFill>
                  <a:schemeClr val="accent4"/>
                </a:solidFill>
              </a:rPr>
              <a:t> </a:t>
            </a:r>
            <a:r>
              <a:rPr lang="id-ID" sz="1600" dirty="0">
                <a:solidFill>
                  <a:schemeClr val="accent4"/>
                </a:solidFill>
              </a:rPr>
              <a:t>Sudah dikembangkan dengan memakai semikonduktor dan mikro prosessor yang berbentuk seperti chip untuk memorinya</a:t>
            </a:r>
            <a:endParaRPr lang="en-US" sz="1600" dirty="0">
              <a:solidFill>
                <a:schemeClr val="accent4"/>
              </a:solidFill>
            </a:endParaRPr>
          </a:p>
          <a:p>
            <a:pPr marL="0" lvl="0" indent="0">
              <a:buFont typeface="Wingdings" pitchFamily="2" charset="2"/>
              <a:buChar char="v"/>
            </a:pPr>
            <a:r>
              <a:rPr lang="en-US" sz="1600" dirty="0">
                <a:solidFill>
                  <a:schemeClr val="accent4"/>
                </a:solidFill>
              </a:rPr>
              <a:t> </a:t>
            </a:r>
            <a:r>
              <a:rPr lang="id-ID" sz="1600" dirty="0">
                <a:solidFill>
                  <a:schemeClr val="accent4"/>
                </a:solidFill>
              </a:rPr>
              <a:t>Dipasarkan juga pada sector perorangan</a:t>
            </a:r>
            <a:endParaRPr lang="en-US" sz="1600" dirty="0">
              <a:solidFill>
                <a:schemeClr val="accent4"/>
              </a:solidFill>
            </a:endParaRPr>
          </a:p>
          <a:p>
            <a:pPr marL="0" lvl="0" indent="0"/>
            <a:endParaRPr lang="en-US" sz="1800" dirty="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p:nvPr/>
        </p:nvSpPr>
        <p:spPr>
          <a:xfrm>
            <a:off x="774918" y="1898241"/>
            <a:ext cx="8097800" cy="3188109"/>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5"/>
              </a:gs>
              <a:gs pos="100000">
                <a:schemeClr val="accent2"/>
              </a:gs>
            </a:gsLst>
            <a:lin ang="10800025" scaled="0"/>
          </a:gradFill>
          <a:ln>
            <a:noFill/>
          </a:ln>
          <a:effectLst>
            <a:outerShdw blurRad="200025"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txBox="1">
            <a:spLocks noGrp="1"/>
          </p:cNvSpPr>
          <p:nvPr>
            <p:ph type="title"/>
          </p:nvPr>
        </p:nvSpPr>
        <p:spPr>
          <a:xfrm>
            <a:off x="47150" y="57150"/>
            <a:ext cx="8258650" cy="51671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dirty="0"/>
              <a:t>5</a:t>
            </a:r>
            <a:r>
              <a:rPr lang="en-US" dirty="0"/>
              <a:t>. </a:t>
            </a:r>
            <a:r>
              <a:rPr lang="en-US" dirty="0" err="1"/>
              <a:t>Generasi</a:t>
            </a:r>
            <a:r>
              <a:rPr lang="en-US" dirty="0"/>
              <a:t> AI (</a:t>
            </a:r>
            <a:r>
              <a:rPr lang="en-US" dirty="0" err="1"/>
              <a:t>Masa</a:t>
            </a:r>
            <a:r>
              <a:rPr lang="en-US" dirty="0"/>
              <a:t> </a:t>
            </a:r>
            <a:r>
              <a:rPr lang="en-US" dirty="0" err="1"/>
              <a:t>Depan</a:t>
            </a:r>
            <a:r>
              <a:rPr lang="en-US" dirty="0"/>
              <a:t>)</a:t>
            </a:r>
            <a:endParaRPr dirty="0"/>
          </a:p>
        </p:txBody>
      </p:sp>
      <p:sp>
        <p:nvSpPr>
          <p:cNvPr id="242" name="Google Shape;242;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15</a:t>
            </a:fld>
            <a:endParaRPr/>
          </a:p>
        </p:txBody>
      </p:sp>
      <p:sp>
        <p:nvSpPr>
          <p:cNvPr id="243" name="Google Shape;243;p27"/>
          <p:cNvSpPr txBox="1">
            <a:spLocks noGrp="1"/>
          </p:cNvSpPr>
          <p:nvPr>
            <p:ph type="body" idx="4294967295"/>
          </p:nvPr>
        </p:nvSpPr>
        <p:spPr>
          <a:xfrm>
            <a:off x="212244" y="573865"/>
            <a:ext cx="4588356" cy="4283885"/>
          </a:xfrm>
          <a:prstGeom prst="rect">
            <a:avLst/>
          </a:prstGeom>
        </p:spPr>
        <p:txBody>
          <a:bodyPr spcFirstLastPara="1" wrap="square" lIns="0" tIns="0" rIns="0" bIns="0" anchor="t" anchorCtr="0">
            <a:noAutofit/>
          </a:bodyPr>
          <a:lstStyle/>
          <a:p>
            <a:pPr marL="0" indent="0">
              <a:buNone/>
            </a:pPr>
            <a:r>
              <a:rPr lang="id-ID" sz="2800" b="1" dirty="0">
                <a:solidFill>
                  <a:schemeClr val="accent4">
                    <a:lumMod val="60000"/>
                    <a:lumOff val="40000"/>
                  </a:schemeClr>
                </a:solidFill>
              </a:rPr>
              <a:t>Fakta – Fakta :</a:t>
            </a:r>
          </a:p>
          <a:p>
            <a:pPr marL="285750" indent="-285750">
              <a:buFont typeface="Wingdings" pitchFamily="2" charset="2"/>
              <a:buChar char="Ø"/>
            </a:pPr>
            <a:r>
              <a:rPr lang="id-ID" sz="1600" dirty="0">
                <a:solidFill>
                  <a:schemeClr val="accent4">
                    <a:lumMod val="60000"/>
                    <a:lumOff val="40000"/>
                  </a:schemeClr>
                </a:solidFill>
              </a:rPr>
              <a:t>M</a:t>
            </a:r>
            <a:r>
              <a:rPr lang="en-US" sz="1600" dirty="0" err="1">
                <a:solidFill>
                  <a:schemeClr val="accent4">
                    <a:lumMod val="60000"/>
                    <a:lumOff val="40000"/>
                  </a:schemeClr>
                </a:solidFill>
              </a:rPr>
              <a:t>emiliki</a:t>
            </a:r>
            <a:r>
              <a:rPr lang="en-US" sz="1600" dirty="0">
                <a:solidFill>
                  <a:schemeClr val="accent4">
                    <a:lumMod val="60000"/>
                    <a:lumOff val="40000"/>
                  </a:schemeClr>
                </a:solidFill>
              </a:rPr>
              <a:t> </a:t>
            </a:r>
            <a:r>
              <a:rPr lang="en-US" sz="1600" dirty="0" err="1">
                <a:solidFill>
                  <a:schemeClr val="accent4">
                    <a:lumMod val="60000"/>
                    <a:lumOff val="40000"/>
                  </a:schemeClr>
                </a:solidFill>
              </a:rPr>
              <a:t>kecerdasan</a:t>
            </a:r>
            <a:r>
              <a:rPr lang="en-US" sz="1600" dirty="0">
                <a:solidFill>
                  <a:schemeClr val="accent4">
                    <a:lumMod val="60000"/>
                    <a:lumOff val="40000"/>
                  </a:schemeClr>
                </a:solidFill>
              </a:rPr>
              <a:t> </a:t>
            </a:r>
            <a:r>
              <a:rPr lang="en-US" sz="1600" dirty="0" err="1">
                <a:solidFill>
                  <a:schemeClr val="accent4">
                    <a:lumMod val="60000"/>
                    <a:lumOff val="40000"/>
                  </a:schemeClr>
                </a:solidFill>
              </a:rPr>
              <a:t>buatan</a:t>
            </a:r>
            <a:r>
              <a:rPr lang="en-US" sz="1600" dirty="0">
                <a:solidFill>
                  <a:schemeClr val="accent4">
                    <a:lumMod val="60000"/>
                    <a:lumOff val="40000"/>
                  </a:schemeClr>
                </a:solidFill>
              </a:rPr>
              <a:t> </a:t>
            </a:r>
            <a:r>
              <a:rPr lang="en-US" sz="1600" dirty="0" err="1">
                <a:solidFill>
                  <a:schemeClr val="accent4">
                    <a:lumMod val="60000"/>
                    <a:lumOff val="40000"/>
                  </a:schemeClr>
                </a:solidFill>
              </a:rPr>
              <a:t>sehingga</a:t>
            </a:r>
            <a:r>
              <a:rPr lang="en-US" sz="1600" dirty="0">
                <a:solidFill>
                  <a:schemeClr val="accent4">
                    <a:lumMod val="60000"/>
                    <a:lumOff val="40000"/>
                  </a:schemeClr>
                </a:solidFill>
              </a:rPr>
              <a:t> </a:t>
            </a:r>
            <a:r>
              <a:rPr lang="en-US" sz="1600" dirty="0" err="1">
                <a:solidFill>
                  <a:schemeClr val="accent4">
                    <a:lumMod val="60000"/>
                    <a:lumOff val="40000"/>
                  </a:schemeClr>
                </a:solidFill>
              </a:rPr>
              <a:t>dapat</a:t>
            </a:r>
            <a:r>
              <a:rPr lang="en-US" sz="1600" dirty="0">
                <a:solidFill>
                  <a:schemeClr val="accent4">
                    <a:lumMod val="60000"/>
                    <a:lumOff val="40000"/>
                  </a:schemeClr>
                </a:solidFill>
              </a:rPr>
              <a:t> </a:t>
            </a:r>
            <a:r>
              <a:rPr lang="en-US" sz="1600" dirty="0" err="1">
                <a:solidFill>
                  <a:schemeClr val="accent4">
                    <a:lumMod val="60000"/>
                    <a:lumOff val="40000"/>
                  </a:schemeClr>
                </a:solidFill>
              </a:rPr>
              <a:t>melakukan</a:t>
            </a:r>
            <a:r>
              <a:rPr lang="en-US" sz="1600" dirty="0">
                <a:solidFill>
                  <a:schemeClr val="accent4">
                    <a:lumMod val="60000"/>
                    <a:lumOff val="40000"/>
                  </a:schemeClr>
                </a:solidFill>
              </a:rPr>
              <a:t> input </a:t>
            </a:r>
            <a:r>
              <a:rPr lang="en-US" sz="1600" dirty="0" err="1">
                <a:solidFill>
                  <a:schemeClr val="accent4">
                    <a:lumMod val="60000"/>
                    <a:lumOff val="40000"/>
                  </a:schemeClr>
                </a:solidFill>
              </a:rPr>
              <a:t>dengan</a:t>
            </a:r>
            <a:r>
              <a:rPr lang="en-US" sz="1600" dirty="0">
                <a:solidFill>
                  <a:schemeClr val="accent4">
                    <a:lumMod val="60000"/>
                    <a:lumOff val="40000"/>
                  </a:schemeClr>
                </a:solidFill>
              </a:rPr>
              <a:t> </a:t>
            </a:r>
            <a:r>
              <a:rPr lang="en-US" sz="1600" dirty="0" err="1">
                <a:solidFill>
                  <a:schemeClr val="accent4">
                    <a:lumMod val="60000"/>
                    <a:lumOff val="40000"/>
                  </a:schemeClr>
                </a:solidFill>
              </a:rPr>
              <a:t>lebih</a:t>
            </a:r>
            <a:r>
              <a:rPr lang="en-US" sz="1600" dirty="0">
                <a:solidFill>
                  <a:schemeClr val="accent4">
                    <a:lumMod val="60000"/>
                    <a:lumOff val="40000"/>
                  </a:schemeClr>
                </a:solidFill>
              </a:rPr>
              <a:t> </a:t>
            </a:r>
            <a:r>
              <a:rPr lang="en-US" sz="1600" dirty="0" err="1">
                <a:solidFill>
                  <a:schemeClr val="accent4">
                    <a:lumMod val="60000"/>
                    <a:lumOff val="40000"/>
                  </a:schemeClr>
                </a:solidFill>
              </a:rPr>
              <a:t>baik</a:t>
            </a:r>
            <a:r>
              <a:rPr lang="en-US" sz="1600" dirty="0">
                <a:solidFill>
                  <a:schemeClr val="accent4">
                    <a:lumMod val="60000"/>
                    <a:lumOff val="40000"/>
                  </a:schemeClr>
                </a:solidFill>
              </a:rPr>
              <a:t>.</a:t>
            </a:r>
            <a:endParaRPr lang="id-ID" sz="1600" dirty="0">
              <a:solidFill>
                <a:schemeClr val="accent4">
                  <a:lumMod val="60000"/>
                  <a:lumOff val="40000"/>
                </a:schemeClr>
              </a:solidFill>
            </a:endParaRPr>
          </a:p>
          <a:p>
            <a:pPr marL="285750" indent="-285750">
              <a:buFont typeface="Wingdings" pitchFamily="2" charset="2"/>
              <a:buChar char="Ø"/>
            </a:pPr>
            <a:r>
              <a:rPr lang="id-ID" sz="1600" dirty="0">
                <a:solidFill>
                  <a:schemeClr val="accent4">
                    <a:lumMod val="60000"/>
                    <a:lumOff val="40000"/>
                  </a:schemeClr>
                </a:solidFill>
              </a:rPr>
              <a:t>D</a:t>
            </a:r>
            <a:r>
              <a:rPr lang="en-US" sz="1600" dirty="0" err="1">
                <a:solidFill>
                  <a:schemeClr val="accent4">
                    <a:lumMod val="60000"/>
                    <a:lumOff val="40000"/>
                  </a:schemeClr>
                </a:solidFill>
              </a:rPr>
              <a:t>apat</a:t>
            </a:r>
            <a:r>
              <a:rPr lang="en-US" sz="1600" dirty="0">
                <a:solidFill>
                  <a:schemeClr val="accent4">
                    <a:lumMod val="60000"/>
                    <a:lumOff val="40000"/>
                  </a:schemeClr>
                </a:solidFill>
              </a:rPr>
              <a:t> </a:t>
            </a:r>
            <a:r>
              <a:rPr lang="en-US" sz="1600" dirty="0" err="1">
                <a:solidFill>
                  <a:schemeClr val="accent4">
                    <a:lumMod val="60000"/>
                    <a:lumOff val="40000"/>
                  </a:schemeClr>
                </a:solidFill>
              </a:rPr>
              <a:t>menginput</a:t>
            </a:r>
            <a:r>
              <a:rPr lang="en-US" sz="1600" dirty="0">
                <a:solidFill>
                  <a:schemeClr val="accent4">
                    <a:lumMod val="60000"/>
                    <a:lumOff val="40000"/>
                  </a:schemeClr>
                </a:solidFill>
              </a:rPr>
              <a:t> </a:t>
            </a:r>
            <a:r>
              <a:rPr lang="en-US" sz="1600" dirty="0" err="1">
                <a:solidFill>
                  <a:schemeClr val="accent4">
                    <a:lumMod val="60000"/>
                    <a:lumOff val="40000"/>
                  </a:schemeClr>
                </a:solidFill>
              </a:rPr>
              <a:t>bahasa</a:t>
            </a:r>
            <a:r>
              <a:rPr lang="en-US" sz="1600" dirty="0">
                <a:solidFill>
                  <a:schemeClr val="accent4">
                    <a:lumMod val="60000"/>
                    <a:lumOff val="40000"/>
                  </a:schemeClr>
                </a:solidFill>
              </a:rPr>
              <a:t> yang </a:t>
            </a:r>
            <a:r>
              <a:rPr lang="en-US" sz="1600" dirty="0" err="1">
                <a:solidFill>
                  <a:schemeClr val="accent4">
                    <a:lumMod val="60000"/>
                    <a:lumOff val="40000"/>
                  </a:schemeClr>
                </a:solidFill>
              </a:rPr>
              <a:t>digunakan</a:t>
            </a:r>
            <a:r>
              <a:rPr lang="en-US" sz="1600" dirty="0">
                <a:solidFill>
                  <a:schemeClr val="accent4">
                    <a:lumMod val="60000"/>
                    <a:lumOff val="40000"/>
                  </a:schemeClr>
                </a:solidFill>
              </a:rPr>
              <a:t> </a:t>
            </a:r>
            <a:r>
              <a:rPr lang="en-US" sz="1600" dirty="0" err="1">
                <a:solidFill>
                  <a:schemeClr val="accent4">
                    <a:lumMod val="60000"/>
                    <a:lumOff val="40000"/>
                  </a:schemeClr>
                </a:solidFill>
              </a:rPr>
              <a:t>sehari-hari</a:t>
            </a:r>
            <a:r>
              <a:rPr lang="en-US" sz="1600" dirty="0">
                <a:solidFill>
                  <a:schemeClr val="accent4">
                    <a:lumMod val="60000"/>
                    <a:lumOff val="40000"/>
                  </a:schemeClr>
                </a:solidFill>
              </a:rPr>
              <a:t>, </a:t>
            </a:r>
            <a:r>
              <a:rPr lang="en-US" sz="1600" dirty="0" err="1">
                <a:solidFill>
                  <a:schemeClr val="accent4">
                    <a:lumMod val="60000"/>
                    <a:lumOff val="40000"/>
                  </a:schemeClr>
                </a:solidFill>
              </a:rPr>
              <a:t>menyesuaikan</a:t>
            </a:r>
            <a:r>
              <a:rPr lang="en-US" sz="1600" dirty="0">
                <a:solidFill>
                  <a:schemeClr val="accent4">
                    <a:lumMod val="60000"/>
                    <a:lumOff val="40000"/>
                  </a:schemeClr>
                </a:solidFill>
              </a:rPr>
              <a:t> </a:t>
            </a:r>
            <a:r>
              <a:rPr lang="en-US" sz="1600" dirty="0" err="1">
                <a:solidFill>
                  <a:schemeClr val="accent4">
                    <a:lumMod val="60000"/>
                    <a:lumOff val="40000"/>
                  </a:schemeClr>
                </a:solidFill>
              </a:rPr>
              <a:t>keadaan</a:t>
            </a:r>
            <a:r>
              <a:rPr lang="en-US" sz="1600" dirty="0">
                <a:solidFill>
                  <a:schemeClr val="accent4">
                    <a:lumMod val="60000"/>
                    <a:lumOff val="40000"/>
                  </a:schemeClr>
                </a:solidFill>
              </a:rPr>
              <a:t> </a:t>
            </a:r>
            <a:r>
              <a:rPr lang="en-US" sz="1600" dirty="0" err="1">
                <a:solidFill>
                  <a:schemeClr val="accent4">
                    <a:lumMod val="60000"/>
                    <a:lumOff val="40000"/>
                  </a:schemeClr>
                </a:solidFill>
              </a:rPr>
              <a:t>dan</a:t>
            </a:r>
            <a:r>
              <a:rPr lang="en-US" sz="1600" dirty="0">
                <a:solidFill>
                  <a:schemeClr val="accent4">
                    <a:lumMod val="60000"/>
                    <a:lumOff val="40000"/>
                  </a:schemeClr>
                </a:solidFill>
              </a:rPr>
              <a:t> </a:t>
            </a:r>
            <a:r>
              <a:rPr lang="en-US" sz="1600" dirty="0" err="1">
                <a:solidFill>
                  <a:schemeClr val="accent4">
                    <a:lumMod val="60000"/>
                    <a:lumOff val="40000"/>
                  </a:schemeClr>
                </a:solidFill>
              </a:rPr>
              <a:t>mempelajari</a:t>
            </a:r>
            <a:r>
              <a:rPr lang="en-US" sz="1600" dirty="0">
                <a:solidFill>
                  <a:schemeClr val="accent4">
                    <a:lumMod val="60000"/>
                    <a:lumOff val="40000"/>
                  </a:schemeClr>
                </a:solidFill>
              </a:rPr>
              <a:t> </a:t>
            </a:r>
            <a:r>
              <a:rPr lang="en-US" sz="1600" dirty="0" err="1">
                <a:solidFill>
                  <a:schemeClr val="accent4">
                    <a:lumMod val="60000"/>
                    <a:lumOff val="40000"/>
                  </a:schemeClr>
                </a:solidFill>
              </a:rPr>
              <a:t>lingkungan</a:t>
            </a:r>
            <a:r>
              <a:rPr lang="en-US" sz="1600" dirty="0">
                <a:solidFill>
                  <a:schemeClr val="accent4">
                    <a:lumMod val="60000"/>
                    <a:lumOff val="40000"/>
                  </a:schemeClr>
                </a:solidFill>
              </a:rPr>
              <a:t> </a:t>
            </a:r>
            <a:r>
              <a:rPr lang="en-US" sz="1600" dirty="0" err="1">
                <a:solidFill>
                  <a:schemeClr val="accent4">
                    <a:lumMod val="60000"/>
                    <a:lumOff val="40000"/>
                  </a:schemeClr>
                </a:solidFill>
              </a:rPr>
              <a:t>sekitar</a:t>
            </a:r>
            <a:r>
              <a:rPr lang="en-US" sz="1600" dirty="0">
                <a:solidFill>
                  <a:schemeClr val="accent4">
                    <a:lumMod val="60000"/>
                    <a:lumOff val="40000"/>
                  </a:schemeClr>
                </a:solidFill>
              </a:rPr>
              <a:t>.</a:t>
            </a:r>
            <a:endParaRPr lang="id-ID" sz="1600" dirty="0">
              <a:solidFill>
                <a:schemeClr val="accent4">
                  <a:lumMod val="60000"/>
                  <a:lumOff val="40000"/>
                </a:schemeClr>
              </a:solidFill>
            </a:endParaRPr>
          </a:p>
          <a:p>
            <a:pPr marL="285750" indent="-285750">
              <a:buFont typeface="Wingdings" pitchFamily="2" charset="2"/>
              <a:buChar char="Ø"/>
            </a:pPr>
            <a:r>
              <a:rPr lang="en-US" sz="1600" dirty="0" err="1">
                <a:solidFill>
                  <a:schemeClr val="accent4">
                    <a:lumMod val="60000"/>
                    <a:lumOff val="40000"/>
                  </a:schemeClr>
                </a:solidFill>
              </a:rPr>
              <a:t>Dikembangkannya</a:t>
            </a:r>
            <a:r>
              <a:rPr lang="en-US" sz="1600" dirty="0">
                <a:solidFill>
                  <a:schemeClr val="accent4">
                    <a:lumMod val="60000"/>
                    <a:lumOff val="40000"/>
                  </a:schemeClr>
                </a:solidFill>
              </a:rPr>
              <a:t> </a:t>
            </a:r>
            <a:r>
              <a:rPr lang="en-US" sz="1600" dirty="0" err="1">
                <a:solidFill>
                  <a:schemeClr val="accent4">
                    <a:lumMod val="60000"/>
                    <a:lumOff val="40000"/>
                  </a:schemeClr>
                </a:solidFill>
              </a:rPr>
              <a:t>intel</a:t>
            </a:r>
            <a:r>
              <a:rPr lang="en-US" sz="1600" dirty="0">
                <a:solidFill>
                  <a:schemeClr val="accent4">
                    <a:lumMod val="60000"/>
                    <a:lumOff val="40000"/>
                  </a:schemeClr>
                </a:solidFill>
              </a:rPr>
              <a:t> </a:t>
            </a:r>
            <a:r>
              <a:rPr lang="en-US" sz="1600" dirty="0" err="1">
                <a:solidFill>
                  <a:schemeClr val="accent4">
                    <a:lumMod val="60000"/>
                    <a:lumOff val="40000"/>
                  </a:schemeClr>
                </a:solidFill>
              </a:rPr>
              <a:t>dan</a:t>
            </a:r>
            <a:r>
              <a:rPr lang="en-US" sz="1600" dirty="0">
                <a:solidFill>
                  <a:schemeClr val="accent4">
                    <a:lumMod val="60000"/>
                    <a:lumOff val="40000"/>
                  </a:schemeClr>
                </a:solidFill>
              </a:rPr>
              <a:t> </a:t>
            </a:r>
            <a:r>
              <a:rPr lang="en-US" sz="1600" dirty="0" err="1">
                <a:solidFill>
                  <a:schemeClr val="accent4">
                    <a:lumMod val="60000"/>
                    <a:lumOff val="40000"/>
                  </a:schemeClr>
                </a:solidFill>
                <a:latin typeface="+mj-lt"/>
              </a:rPr>
              <a:t>microsoft</a:t>
            </a:r>
            <a:r>
              <a:rPr lang="en-US" sz="1600" dirty="0">
                <a:solidFill>
                  <a:schemeClr val="accent4">
                    <a:lumMod val="60000"/>
                    <a:lumOff val="40000"/>
                  </a:schemeClr>
                </a:solidFill>
              </a:rPr>
              <a:t> yang </a:t>
            </a:r>
            <a:r>
              <a:rPr lang="en-US" sz="1600" dirty="0" err="1">
                <a:solidFill>
                  <a:schemeClr val="accent4">
                    <a:lumMod val="60000"/>
                    <a:lumOff val="40000"/>
                  </a:schemeClr>
                </a:solidFill>
              </a:rPr>
              <a:t>diprakarsai</a:t>
            </a:r>
            <a:r>
              <a:rPr lang="en-US" sz="1600" dirty="0">
                <a:solidFill>
                  <a:schemeClr val="accent4">
                    <a:lumMod val="60000"/>
                    <a:lumOff val="40000"/>
                  </a:schemeClr>
                </a:solidFill>
              </a:rPr>
              <a:t> </a:t>
            </a:r>
            <a:r>
              <a:rPr lang="en-US" sz="1600" dirty="0" err="1">
                <a:solidFill>
                  <a:schemeClr val="accent4">
                    <a:lumMod val="60000"/>
                    <a:lumOff val="40000"/>
                  </a:schemeClr>
                </a:solidFill>
              </a:rPr>
              <a:t>oleh</a:t>
            </a:r>
            <a:r>
              <a:rPr lang="en-US" sz="1600" dirty="0">
                <a:solidFill>
                  <a:schemeClr val="accent4">
                    <a:lumMod val="60000"/>
                    <a:lumOff val="40000"/>
                  </a:schemeClr>
                </a:solidFill>
              </a:rPr>
              <a:t> Bill Gates</a:t>
            </a:r>
            <a:r>
              <a:rPr lang="id-ID" sz="1600" dirty="0">
                <a:solidFill>
                  <a:schemeClr val="accent4">
                    <a:lumMod val="60000"/>
                    <a:lumOff val="40000"/>
                  </a:schemeClr>
                </a:solidFill>
              </a:rPr>
              <a:t>.</a:t>
            </a:r>
          </a:p>
          <a:p>
            <a:pPr marL="285750" indent="-285750">
              <a:buFont typeface="Wingdings" pitchFamily="2" charset="2"/>
              <a:buChar char="Ø"/>
            </a:pPr>
            <a:r>
              <a:rPr lang="en-US" sz="1600" dirty="0" err="1">
                <a:solidFill>
                  <a:schemeClr val="accent4">
                    <a:lumMod val="60000"/>
                    <a:lumOff val="40000"/>
                  </a:schemeClr>
                </a:solidFill>
              </a:rPr>
              <a:t>Ditandai</a:t>
            </a:r>
            <a:r>
              <a:rPr lang="en-US" sz="1600" dirty="0">
                <a:solidFill>
                  <a:schemeClr val="accent4">
                    <a:lumMod val="60000"/>
                    <a:lumOff val="40000"/>
                  </a:schemeClr>
                </a:solidFill>
              </a:rPr>
              <a:t> </a:t>
            </a:r>
            <a:r>
              <a:rPr lang="en-US" sz="1600" dirty="0" err="1">
                <a:solidFill>
                  <a:schemeClr val="accent4">
                    <a:lumMod val="60000"/>
                    <a:lumOff val="40000"/>
                  </a:schemeClr>
                </a:solidFill>
              </a:rPr>
              <a:t>dengan</a:t>
            </a:r>
            <a:r>
              <a:rPr lang="en-US" sz="1600" dirty="0">
                <a:solidFill>
                  <a:schemeClr val="accent4">
                    <a:lumMod val="60000"/>
                    <a:lumOff val="40000"/>
                  </a:schemeClr>
                </a:solidFill>
              </a:rPr>
              <a:t> </a:t>
            </a:r>
            <a:r>
              <a:rPr lang="en-US" sz="1600" dirty="0" err="1">
                <a:solidFill>
                  <a:schemeClr val="accent4">
                    <a:lumMod val="60000"/>
                    <a:lumOff val="40000"/>
                  </a:schemeClr>
                </a:solidFill>
              </a:rPr>
              <a:t>munculnya</a:t>
            </a:r>
            <a:r>
              <a:rPr lang="en-US" sz="1600" dirty="0">
                <a:solidFill>
                  <a:schemeClr val="accent4">
                    <a:lumMod val="60000"/>
                    <a:lumOff val="40000"/>
                  </a:schemeClr>
                </a:solidFill>
              </a:rPr>
              <a:t> smartphone, tablet, netbook </a:t>
            </a:r>
            <a:r>
              <a:rPr lang="en-US" sz="1600" dirty="0" err="1">
                <a:solidFill>
                  <a:schemeClr val="accent4">
                    <a:lumMod val="60000"/>
                    <a:lumOff val="40000"/>
                  </a:schemeClr>
                </a:solidFill>
              </a:rPr>
              <a:t>dan</a:t>
            </a:r>
            <a:r>
              <a:rPr lang="en-US" sz="1600" dirty="0">
                <a:solidFill>
                  <a:schemeClr val="accent4">
                    <a:lumMod val="60000"/>
                    <a:lumOff val="40000"/>
                  </a:schemeClr>
                </a:solidFill>
              </a:rPr>
              <a:t> </a:t>
            </a:r>
            <a:r>
              <a:rPr lang="en-US" sz="1600" dirty="0" err="1">
                <a:solidFill>
                  <a:schemeClr val="accent4">
                    <a:lumMod val="60000"/>
                    <a:lumOff val="40000"/>
                  </a:schemeClr>
                </a:solidFill>
              </a:rPr>
              <a:t>masih</a:t>
            </a:r>
            <a:r>
              <a:rPr lang="en-US" sz="1600" dirty="0">
                <a:solidFill>
                  <a:schemeClr val="accent4">
                    <a:lumMod val="60000"/>
                    <a:lumOff val="40000"/>
                  </a:schemeClr>
                </a:solidFill>
              </a:rPr>
              <a:t> </a:t>
            </a:r>
            <a:r>
              <a:rPr lang="en-US" sz="1600" dirty="0" err="1">
                <a:solidFill>
                  <a:schemeClr val="accent4">
                    <a:lumMod val="60000"/>
                    <a:lumOff val="40000"/>
                  </a:schemeClr>
                </a:solidFill>
              </a:rPr>
              <a:t>banyak</a:t>
            </a:r>
            <a:r>
              <a:rPr lang="en-US" sz="1600" dirty="0">
                <a:solidFill>
                  <a:schemeClr val="accent4">
                    <a:lumMod val="60000"/>
                    <a:lumOff val="40000"/>
                  </a:schemeClr>
                </a:solidFill>
              </a:rPr>
              <a:t> </a:t>
            </a:r>
            <a:r>
              <a:rPr lang="en-US" sz="1600" dirty="0" err="1">
                <a:solidFill>
                  <a:schemeClr val="accent4">
                    <a:lumMod val="60000"/>
                    <a:lumOff val="40000"/>
                  </a:schemeClr>
                </a:solidFill>
              </a:rPr>
              <a:t>lagi</a:t>
            </a:r>
            <a:r>
              <a:rPr lang="id-ID" sz="1600" dirty="0">
                <a:solidFill>
                  <a:schemeClr val="accent4">
                    <a:lumMod val="60000"/>
                    <a:lumOff val="40000"/>
                  </a:schemeClr>
                </a:solidFill>
              </a:rPr>
              <a:t>.</a:t>
            </a:r>
          </a:p>
          <a:p>
            <a:pPr marL="285750" indent="-285750">
              <a:buFont typeface="Wingdings" pitchFamily="2" charset="2"/>
              <a:buChar char="Ø"/>
            </a:pPr>
            <a:r>
              <a:rPr lang="id-ID" sz="1600" dirty="0">
                <a:solidFill>
                  <a:schemeClr val="accent4">
                    <a:lumMod val="60000"/>
                    <a:lumOff val="40000"/>
                  </a:schemeClr>
                </a:solidFill>
              </a:rPr>
              <a:t>Munculnya</a:t>
            </a:r>
            <a:r>
              <a:rPr lang="en-US" sz="1600" dirty="0">
                <a:solidFill>
                  <a:schemeClr val="accent4">
                    <a:lumMod val="60000"/>
                    <a:lumOff val="40000"/>
                  </a:schemeClr>
                </a:solidFill>
              </a:rPr>
              <a:t> LSI (Large Scale Integration) yang </a:t>
            </a:r>
            <a:r>
              <a:rPr lang="en-US" sz="1600" dirty="0" err="1">
                <a:solidFill>
                  <a:schemeClr val="accent4">
                    <a:lumMod val="60000"/>
                    <a:lumOff val="40000"/>
                  </a:schemeClr>
                </a:solidFill>
              </a:rPr>
              <a:t>memadatkan</a:t>
            </a:r>
            <a:r>
              <a:rPr lang="en-US" sz="1600" dirty="0">
                <a:solidFill>
                  <a:schemeClr val="accent4">
                    <a:lumMod val="60000"/>
                    <a:lumOff val="40000"/>
                  </a:schemeClr>
                </a:solidFill>
              </a:rPr>
              <a:t> </a:t>
            </a:r>
            <a:r>
              <a:rPr lang="en-US" sz="1600" dirty="0" err="1">
                <a:solidFill>
                  <a:schemeClr val="accent4">
                    <a:lumMod val="60000"/>
                    <a:lumOff val="40000"/>
                  </a:schemeClr>
                </a:solidFill>
              </a:rPr>
              <a:t>ribuan</a:t>
            </a:r>
            <a:r>
              <a:rPr lang="en-US" sz="1600" dirty="0">
                <a:solidFill>
                  <a:schemeClr val="accent4">
                    <a:lumMod val="60000"/>
                    <a:lumOff val="40000"/>
                  </a:schemeClr>
                </a:solidFill>
              </a:rPr>
              <a:t> </a:t>
            </a:r>
            <a:r>
              <a:rPr lang="en-US" sz="1600" dirty="0" err="1">
                <a:solidFill>
                  <a:schemeClr val="accent4">
                    <a:lumMod val="60000"/>
                    <a:lumOff val="40000"/>
                  </a:schemeClr>
                </a:solidFill>
              </a:rPr>
              <a:t>microprosessor</a:t>
            </a:r>
            <a:r>
              <a:rPr lang="en-US" sz="1600" dirty="0">
                <a:solidFill>
                  <a:schemeClr val="accent4">
                    <a:lumMod val="60000"/>
                    <a:lumOff val="40000"/>
                  </a:schemeClr>
                </a:solidFill>
              </a:rPr>
              <a:t>.</a:t>
            </a:r>
            <a:endParaRPr lang="id-ID" sz="1600" dirty="0">
              <a:solidFill>
                <a:schemeClr val="accent4">
                  <a:lumMod val="60000"/>
                  <a:lumOff val="40000"/>
                </a:schemeClr>
              </a:solidFill>
            </a:endParaRPr>
          </a:p>
          <a:p>
            <a:pPr marL="0" lvl="0" indent="0" algn="l" rtl="0">
              <a:spcBef>
                <a:spcPts val="600"/>
              </a:spcBef>
              <a:spcAft>
                <a:spcPts val="0"/>
              </a:spcAft>
              <a:buNone/>
            </a:pPr>
            <a:endParaRPr sz="1400" b="1" dirty="0">
              <a:solidFill>
                <a:schemeClr val="accent4">
                  <a:lumMod val="60000"/>
                  <a:lumOff val="40000"/>
                </a:schemeClr>
              </a:solidFill>
            </a:endParaRPr>
          </a:p>
        </p:txBody>
      </p:sp>
      <p:pic>
        <p:nvPicPr>
          <p:cNvPr id="244" name="Google Shape;244;p27"/>
          <p:cNvPicPr preferRelativeResize="0"/>
          <p:nvPr/>
        </p:nvPicPr>
        <p:blipFill>
          <a:blip r:embed="rId3">
            <a:alphaModFix/>
          </a:blip>
          <a:stretch>
            <a:fillRect/>
          </a:stretch>
        </p:blipFill>
        <p:spPr>
          <a:xfrm>
            <a:off x="1148591" y="2123546"/>
            <a:ext cx="185882" cy="202500"/>
          </a:xfrm>
          <a:prstGeom prst="rect">
            <a:avLst/>
          </a:prstGeom>
          <a:noFill/>
          <a:ln>
            <a:noFill/>
          </a:ln>
        </p:spPr>
      </p:pic>
      <p:pic>
        <p:nvPicPr>
          <p:cNvPr id="245" name="Google Shape;245;p27"/>
          <p:cNvPicPr preferRelativeResize="0"/>
          <p:nvPr/>
        </p:nvPicPr>
        <p:blipFill>
          <a:blip r:embed="rId3">
            <a:alphaModFix/>
          </a:blip>
          <a:stretch>
            <a:fillRect/>
          </a:stretch>
        </p:blipFill>
        <p:spPr>
          <a:xfrm>
            <a:off x="2634266" y="3546021"/>
            <a:ext cx="185882" cy="202500"/>
          </a:xfrm>
          <a:prstGeom prst="rect">
            <a:avLst/>
          </a:prstGeom>
          <a:noFill/>
          <a:ln>
            <a:noFill/>
          </a:ln>
        </p:spPr>
      </p:pic>
      <p:pic>
        <p:nvPicPr>
          <p:cNvPr id="246" name="Google Shape;246;p27"/>
          <p:cNvPicPr preferRelativeResize="0"/>
          <p:nvPr/>
        </p:nvPicPr>
        <p:blipFill>
          <a:blip r:embed="rId3">
            <a:alphaModFix/>
          </a:blip>
          <a:stretch>
            <a:fillRect/>
          </a:stretch>
        </p:blipFill>
        <p:spPr>
          <a:xfrm>
            <a:off x="3582816" y="1921046"/>
            <a:ext cx="185882" cy="202500"/>
          </a:xfrm>
          <a:prstGeom prst="rect">
            <a:avLst/>
          </a:prstGeom>
          <a:noFill/>
          <a:ln>
            <a:noFill/>
          </a:ln>
        </p:spPr>
      </p:pic>
      <p:pic>
        <p:nvPicPr>
          <p:cNvPr id="247" name="Google Shape;247;p27"/>
          <p:cNvPicPr preferRelativeResize="0"/>
          <p:nvPr/>
        </p:nvPicPr>
        <p:blipFill>
          <a:blip r:embed="rId3">
            <a:alphaModFix/>
          </a:blip>
          <a:stretch>
            <a:fillRect/>
          </a:stretch>
        </p:blipFill>
        <p:spPr>
          <a:xfrm>
            <a:off x="4291291" y="3831871"/>
            <a:ext cx="185882" cy="202500"/>
          </a:xfrm>
          <a:prstGeom prst="rect">
            <a:avLst/>
          </a:prstGeom>
          <a:noFill/>
          <a:ln>
            <a:noFill/>
          </a:ln>
        </p:spPr>
      </p:pic>
      <p:pic>
        <p:nvPicPr>
          <p:cNvPr id="248" name="Google Shape;248;p27"/>
          <p:cNvPicPr preferRelativeResize="0"/>
          <p:nvPr/>
        </p:nvPicPr>
        <p:blipFill>
          <a:blip r:embed="rId3">
            <a:alphaModFix/>
          </a:blip>
          <a:stretch>
            <a:fillRect/>
          </a:stretch>
        </p:blipFill>
        <p:spPr>
          <a:xfrm>
            <a:off x="6187641" y="2326046"/>
            <a:ext cx="185882" cy="202500"/>
          </a:xfrm>
          <a:prstGeom prst="rect">
            <a:avLst/>
          </a:prstGeom>
          <a:noFill/>
          <a:ln>
            <a:noFill/>
          </a:ln>
        </p:spPr>
      </p:pic>
      <p:pic>
        <p:nvPicPr>
          <p:cNvPr id="249" name="Google Shape;249;p27"/>
          <p:cNvPicPr preferRelativeResize="0"/>
          <p:nvPr/>
        </p:nvPicPr>
        <p:blipFill>
          <a:blip r:embed="rId3">
            <a:alphaModFix/>
          </a:blip>
          <a:stretch>
            <a:fillRect/>
          </a:stretch>
        </p:blipFill>
        <p:spPr>
          <a:xfrm>
            <a:off x="6744441" y="3896571"/>
            <a:ext cx="185882" cy="202500"/>
          </a:xfrm>
          <a:prstGeom prst="rect">
            <a:avLst/>
          </a:prstGeom>
          <a:noFill/>
          <a:ln>
            <a:no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87197"/>
            <a:ext cx="1798904" cy="1189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xmlns="" id="{3A1652AE-119C-4CBA-AE9C-190D7D7F817A}"/>
              </a:ext>
            </a:extLst>
          </p:cNvPr>
          <p:cNvSpPr txBox="1"/>
          <p:nvPr/>
        </p:nvSpPr>
        <p:spPr>
          <a:xfrm>
            <a:off x="5068491" y="835504"/>
            <a:ext cx="3780991" cy="3277820"/>
          </a:xfrm>
          <a:prstGeom prst="rect">
            <a:avLst/>
          </a:prstGeom>
          <a:noFill/>
        </p:spPr>
        <p:txBody>
          <a:bodyPr wrap="square">
            <a:spAutoFit/>
          </a:bodyPr>
          <a:lstStyle/>
          <a:p>
            <a:pPr marL="0" indent="0">
              <a:buNone/>
            </a:pPr>
            <a:r>
              <a:rPr lang="id-ID" sz="2800" b="1" dirty="0">
                <a:solidFill>
                  <a:schemeClr val="accent4">
                    <a:lumMod val="60000"/>
                    <a:lumOff val="40000"/>
                  </a:schemeClr>
                </a:solidFill>
                <a:latin typeface="Muli'"/>
              </a:rPr>
              <a:t>Ciri – Ciri :</a:t>
            </a:r>
          </a:p>
          <a:p>
            <a:pPr marL="228600" lvl="0" indent="-228600" algn="l" rtl="0">
              <a:spcBef>
                <a:spcPts val="600"/>
              </a:spcBef>
              <a:spcAft>
                <a:spcPts val="0"/>
              </a:spcAft>
              <a:buFont typeface="Wingdings" panose="05000000000000000000" pitchFamily="2" charset="2"/>
              <a:buChar char="q"/>
            </a:pPr>
            <a:r>
              <a:rPr lang="id-ID" sz="1600" dirty="0">
                <a:solidFill>
                  <a:schemeClr val="accent4">
                    <a:lumMod val="60000"/>
                    <a:lumOff val="40000"/>
                  </a:schemeClr>
                </a:solidFill>
                <a:latin typeface="Muli'"/>
              </a:rPr>
              <a:t>Komputer masih menggunakan teknologi LSI, namun akan banyak mengalami proses pengembangan</a:t>
            </a:r>
          </a:p>
          <a:p>
            <a:pPr marL="228600" lvl="0" indent="-228600" algn="l" rtl="0">
              <a:spcBef>
                <a:spcPts val="600"/>
              </a:spcBef>
              <a:spcAft>
                <a:spcPts val="0"/>
              </a:spcAft>
              <a:buFont typeface="Wingdings" panose="05000000000000000000" pitchFamily="2" charset="2"/>
              <a:buChar char="q"/>
            </a:pPr>
            <a:r>
              <a:rPr lang="id-ID" sz="1600" dirty="0">
                <a:solidFill>
                  <a:schemeClr val="accent4">
                    <a:lumMod val="60000"/>
                    <a:lumOff val="40000"/>
                  </a:schemeClr>
                </a:solidFill>
                <a:latin typeface="Muli'"/>
              </a:rPr>
              <a:t>Memiliki fitur yang terus berkembang setiap tahunnya dalam pemrosesan informasi</a:t>
            </a:r>
          </a:p>
          <a:p>
            <a:pPr marL="228600" lvl="0" indent="-228600" algn="l" rtl="0">
              <a:spcBef>
                <a:spcPts val="600"/>
              </a:spcBef>
              <a:spcAft>
                <a:spcPts val="0"/>
              </a:spcAft>
              <a:buFont typeface="Wingdings" panose="05000000000000000000" pitchFamily="2" charset="2"/>
              <a:buChar char="q"/>
            </a:pPr>
            <a:r>
              <a:rPr lang="id-ID" sz="1600" dirty="0">
                <a:solidFill>
                  <a:schemeClr val="accent4">
                    <a:lumMod val="60000"/>
                    <a:lumOff val="40000"/>
                  </a:schemeClr>
                </a:solidFill>
                <a:latin typeface="Muli'"/>
              </a:rPr>
              <a:t>Komputer memiliki kemampuam untuk mendengar, berbicara, melihat dan bahkan bisa memberikan kesimpulan layaknya manusia.</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433" y="3014702"/>
            <a:ext cx="1635367" cy="1081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Google Shape;75;p14"/>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16</a:t>
            </a:fld>
            <a:endParaRPr lang="en"/>
          </a:p>
        </p:txBody>
      </p:sp>
      <p:pic>
        <p:nvPicPr>
          <p:cNvPr id="6" name="Google Shape;110;p19"/>
          <p:cNvPicPr preferRelativeResize="0"/>
          <p:nvPr/>
        </p:nvPicPr>
        <p:blipFill>
          <a:blip r:embed="rId3">
            <a:alphaModFix/>
          </a:blip>
          <a:stretch>
            <a:fillRect/>
          </a:stretch>
        </p:blipFill>
        <p:spPr>
          <a:xfrm>
            <a:off x="5109541" y="2211062"/>
            <a:ext cx="2219245" cy="1209250"/>
          </a:xfrm>
          <a:prstGeom prst="rect">
            <a:avLst/>
          </a:prstGeom>
          <a:noFill/>
          <a:ln>
            <a:noFill/>
          </a:ln>
        </p:spPr>
      </p:pic>
      <p:cxnSp>
        <p:nvCxnSpPr>
          <p:cNvPr id="7"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pic>
        <p:nvPicPr>
          <p:cNvPr id="8" name="Google Shape;126;p19"/>
          <p:cNvPicPr preferRelativeResize="0"/>
          <p:nvPr/>
        </p:nvPicPr>
        <p:blipFill>
          <a:blip r:embed="rId4">
            <a:alphaModFix/>
          </a:blip>
          <a:stretch>
            <a:fillRect/>
          </a:stretch>
        </p:blipFill>
        <p:spPr>
          <a:xfrm>
            <a:off x="7660716" y="3287994"/>
            <a:ext cx="430025" cy="599150"/>
          </a:xfrm>
          <a:prstGeom prst="rect">
            <a:avLst/>
          </a:prstGeom>
          <a:noFill/>
          <a:ln>
            <a:noFill/>
          </a:ln>
        </p:spPr>
      </p:pic>
      <p:pic>
        <p:nvPicPr>
          <p:cNvPr id="9" name="Google Shape;127;p19"/>
          <p:cNvPicPr preferRelativeResize="0"/>
          <p:nvPr/>
        </p:nvPicPr>
        <p:blipFill>
          <a:blip r:embed="rId5">
            <a:alphaModFix/>
          </a:blip>
          <a:stretch>
            <a:fillRect/>
          </a:stretch>
        </p:blipFill>
        <p:spPr>
          <a:xfrm>
            <a:off x="8034133" y="3448355"/>
            <a:ext cx="430025" cy="599150"/>
          </a:xfrm>
          <a:prstGeom prst="rect">
            <a:avLst/>
          </a:prstGeom>
          <a:noFill/>
          <a:ln>
            <a:noFill/>
          </a:ln>
        </p:spPr>
      </p:pic>
      <p:cxnSp>
        <p:nvCxnSpPr>
          <p:cNvPr id="10"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1" name="Google Shape;119;p19"/>
          <p:cNvPicPr preferRelativeResize="0"/>
          <p:nvPr/>
        </p:nvPicPr>
        <p:blipFill>
          <a:blip r:embed="rId6">
            <a:alphaModFix/>
          </a:blip>
          <a:stretch>
            <a:fillRect/>
          </a:stretch>
        </p:blipFill>
        <p:spPr>
          <a:xfrm>
            <a:off x="7380302" y="1666762"/>
            <a:ext cx="848475" cy="555275"/>
          </a:xfrm>
          <a:prstGeom prst="rect">
            <a:avLst/>
          </a:prstGeom>
          <a:noFill/>
          <a:ln>
            <a:noFill/>
          </a:ln>
        </p:spPr>
      </p:pic>
      <p:pic>
        <p:nvPicPr>
          <p:cNvPr id="12" name="Google Shape;122;p19"/>
          <p:cNvPicPr preferRelativeResize="0"/>
          <p:nvPr/>
        </p:nvPicPr>
        <p:blipFill>
          <a:blip r:embed="rId7">
            <a:alphaModFix/>
          </a:blip>
          <a:stretch>
            <a:fillRect/>
          </a:stretch>
        </p:blipFill>
        <p:spPr>
          <a:xfrm>
            <a:off x="7629463" y="1032323"/>
            <a:ext cx="337866" cy="894276"/>
          </a:xfrm>
          <a:prstGeom prst="rect">
            <a:avLst/>
          </a:prstGeom>
          <a:noFill/>
          <a:ln>
            <a:noFill/>
          </a:ln>
        </p:spPr>
      </p:pic>
      <p:sp>
        <p:nvSpPr>
          <p:cNvPr id="15" name="Google Shape;128;p19"/>
          <p:cNvSpPr/>
          <p:nvPr/>
        </p:nvSpPr>
        <p:spPr>
          <a:xfrm>
            <a:off x="6094316" y="1595197"/>
            <a:ext cx="230868" cy="576807"/>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18;p19"/>
          <p:cNvPicPr preferRelativeResize="0"/>
          <p:nvPr/>
        </p:nvPicPr>
        <p:blipFill>
          <a:blip r:embed="rId8">
            <a:alphaModFix/>
          </a:blip>
          <a:stretch>
            <a:fillRect/>
          </a:stretch>
        </p:blipFill>
        <p:spPr>
          <a:xfrm>
            <a:off x="5587011" y="590550"/>
            <a:ext cx="1245500" cy="799942"/>
          </a:xfrm>
          <a:prstGeom prst="rect">
            <a:avLst/>
          </a:prstGeom>
          <a:noFill/>
          <a:ln>
            <a:noFill/>
          </a:ln>
        </p:spPr>
      </p:pic>
      <p:pic>
        <p:nvPicPr>
          <p:cNvPr id="17" name="Google Shape;125;p19"/>
          <p:cNvPicPr preferRelativeResize="0"/>
          <p:nvPr/>
        </p:nvPicPr>
        <p:blipFill>
          <a:blip r:embed="rId9">
            <a:alphaModFix/>
          </a:blip>
          <a:stretch>
            <a:fillRect/>
          </a:stretch>
        </p:blipFill>
        <p:spPr>
          <a:xfrm>
            <a:off x="4422863" y="2732996"/>
            <a:ext cx="1019495" cy="1122001"/>
          </a:xfrm>
          <a:prstGeom prst="rect">
            <a:avLst/>
          </a:prstGeom>
          <a:noFill/>
          <a:ln>
            <a:noFill/>
          </a:ln>
        </p:spPr>
      </p:pic>
      <p:cxnSp>
        <p:nvCxnSpPr>
          <p:cNvPr id="18"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9"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20" name="Google Shape;115;p19"/>
          <p:cNvPicPr preferRelativeResize="0"/>
          <p:nvPr/>
        </p:nvPicPr>
        <p:blipFill>
          <a:blip r:embed="rId10">
            <a:alphaModFix/>
          </a:blip>
          <a:stretch>
            <a:fillRect/>
          </a:stretch>
        </p:blipFill>
        <p:spPr>
          <a:xfrm>
            <a:off x="4569684" y="1556163"/>
            <a:ext cx="481900" cy="555275"/>
          </a:xfrm>
          <a:prstGeom prst="rect">
            <a:avLst/>
          </a:prstGeom>
          <a:noFill/>
          <a:ln>
            <a:noFill/>
          </a:ln>
        </p:spPr>
      </p:pic>
      <p:pic>
        <p:nvPicPr>
          <p:cNvPr id="21" name="Google Shape;114;p19"/>
          <p:cNvPicPr preferRelativeResize="0"/>
          <p:nvPr/>
        </p:nvPicPr>
        <p:blipFill>
          <a:blip r:embed="rId11">
            <a:alphaModFix/>
          </a:blip>
          <a:stretch>
            <a:fillRect/>
          </a:stretch>
        </p:blipFill>
        <p:spPr>
          <a:xfrm>
            <a:off x="4386955" y="1434470"/>
            <a:ext cx="481900" cy="555275"/>
          </a:xfrm>
          <a:prstGeom prst="rect">
            <a:avLst/>
          </a:prstGeom>
          <a:noFill/>
          <a:ln>
            <a:noFill/>
          </a:ln>
        </p:spPr>
      </p:pic>
      <p:pic>
        <p:nvPicPr>
          <p:cNvPr id="23" name="Google Shape;355;p35"/>
          <p:cNvPicPr preferRelativeResize="0"/>
          <p:nvPr/>
        </p:nvPicPr>
        <p:blipFill>
          <a:blip r:embed="rId12">
            <a:alphaModFix/>
          </a:blip>
          <a:stretch>
            <a:fillRect/>
          </a:stretch>
        </p:blipFill>
        <p:spPr>
          <a:xfrm>
            <a:off x="7400596" y="193639"/>
            <a:ext cx="1057604" cy="930311"/>
          </a:xfrm>
          <a:prstGeom prst="rect">
            <a:avLst/>
          </a:prstGeom>
          <a:noFill/>
          <a:ln>
            <a:noFill/>
          </a:ln>
        </p:spPr>
      </p:pic>
      <p:sp>
        <p:nvSpPr>
          <p:cNvPr id="2" name="Title 1"/>
          <p:cNvSpPr>
            <a:spLocks noGrp="1"/>
          </p:cNvSpPr>
          <p:nvPr>
            <p:ph type="title"/>
          </p:nvPr>
        </p:nvSpPr>
        <p:spPr>
          <a:xfrm>
            <a:off x="228600" y="829497"/>
            <a:ext cx="6511636" cy="599253"/>
          </a:xfrm>
        </p:spPr>
        <p:txBody>
          <a:bodyPr/>
          <a:lstStyle/>
          <a:p>
            <a:r>
              <a:rPr lang="id-ID" sz="3800" dirty="0"/>
              <a:t>KOMPUTER MASA DEPAN </a:t>
            </a:r>
          </a:p>
        </p:txBody>
      </p:sp>
      <p:sp>
        <p:nvSpPr>
          <p:cNvPr id="44" name="Slide Number Placeholder 4"/>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16</a:t>
            </a:fld>
            <a:endParaRPr lang="en"/>
          </a:p>
        </p:txBody>
      </p:sp>
      <p:pic>
        <p:nvPicPr>
          <p:cNvPr id="45" name="Google Shape;61;p13"/>
          <p:cNvPicPr preferRelativeResize="0"/>
          <p:nvPr/>
        </p:nvPicPr>
        <p:blipFill>
          <a:blip r:embed="rId13">
            <a:alphaModFix/>
          </a:blip>
          <a:stretch>
            <a:fillRect/>
          </a:stretch>
        </p:blipFill>
        <p:spPr>
          <a:xfrm>
            <a:off x="5433759" y="1256244"/>
            <a:ext cx="1782850" cy="2031750"/>
          </a:xfrm>
          <a:prstGeom prst="rect">
            <a:avLst/>
          </a:prstGeom>
          <a:noFill/>
          <a:ln>
            <a:noFill/>
          </a:ln>
        </p:spPr>
      </p:pic>
      <p:pic>
        <p:nvPicPr>
          <p:cNvPr id="46" name="Google Shape;62;p13"/>
          <p:cNvPicPr preferRelativeResize="0"/>
          <p:nvPr/>
        </p:nvPicPr>
        <p:blipFill>
          <a:blip r:embed="rId14">
            <a:alphaModFix/>
          </a:blip>
          <a:stretch>
            <a:fillRect/>
          </a:stretch>
        </p:blipFill>
        <p:spPr>
          <a:xfrm>
            <a:off x="3505200" y="4363420"/>
            <a:ext cx="662500" cy="726550"/>
          </a:xfrm>
          <a:prstGeom prst="rect">
            <a:avLst/>
          </a:prstGeom>
          <a:noFill/>
          <a:ln>
            <a:noFill/>
          </a:ln>
        </p:spPr>
      </p:pic>
      <p:pic>
        <p:nvPicPr>
          <p:cNvPr id="47" name="Google Shape;63;p13"/>
          <p:cNvPicPr preferRelativeResize="0"/>
          <p:nvPr/>
        </p:nvPicPr>
        <p:blipFill>
          <a:blip r:embed="rId15">
            <a:alphaModFix/>
          </a:blip>
          <a:stretch>
            <a:fillRect/>
          </a:stretch>
        </p:blipFill>
        <p:spPr>
          <a:xfrm>
            <a:off x="2819400" y="2133955"/>
            <a:ext cx="482075" cy="525200"/>
          </a:xfrm>
          <a:prstGeom prst="rect">
            <a:avLst/>
          </a:prstGeom>
          <a:noFill/>
          <a:ln>
            <a:noFill/>
          </a:ln>
        </p:spPr>
      </p:pic>
      <p:pic>
        <p:nvPicPr>
          <p:cNvPr id="48" name="Google Shape;64;p13"/>
          <p:cNvPicPr preferRelativeResize="0"/>
          <p:nvPr/>
        </p:nvPicPr>
        <p:blipFill>
          <a:blip r:embed="rId12">
            <a:alphaModFix/>
          </a:blip>
          <a:stretch>
            <a:fillRect/>
          </a:stretch>
        </p:blipFill>
        <p:spPr>
          <a:xfrm>
            <a:off x="-262" y="2211062"/>
            <a:ext cx="532877" cy="515627"/>
          </a:xfrm>
          <a:prstGeom prst="rect">
            <a:avLst/>
          </a:prstGeom>
          <a:noFill/>
          <a:ln>
            <a:noFill/>
          </a:ln>
        </p:spPr>
      </p:pic>
      <p:pic>
        <p:nvPicPr>
          <p:cNvPr id="49" name="Google Shape;65;p13"/>
          <p:cNvPicPr preferRelativeResize="0"/>
          <p:nvPr/>
        </p:nvPicPr>
        <p:blipFill>
          <a:blip r:embed="rId4">
            <a:alphaModFix/>
          </a:blip>
          <a:stretch>
            <a:fillRect/>
          </a:stretch>
        </p:blipFill>
        <p:spPr>
          <a:xfrm>
            <a:off x="0" y="4476750"/>
            <a:ext cx="292591" cy="370599"/>
          </a:xfrm>
          <a:prstGeom prst="rect">
            <a:avLst/>
          </a:prstGeom>
          <a:noFill/>
          <a:ln>
            <a:noFill/>
          </a:ln>
        </p:spPr>
      </p:pic>
      <p:pic>
        <p:nvPicPr>
          <p:cNvPr id="50" name="Google Shape;66;p13"/>
          <p:cNvPicPr preferRelativeResize="0"/>
          <p:nvPr/>
        </p:nvPicPr>
        <p:blipFill>
          <a:blip r:embed="rId4">
            <a:alphaModFix/>
          </a:blip>
          <a:stretch>
            <a:fillRect/>
          </a:stretch>
        </p:blipFill>
        <p:spPr>
          <a:xfrm>
            <a:off x="197083" y="4525638"/>
            <a:ext cx="321850" cy="448425"/>
          </a:xfrm>
          <a:prstGeom prst="rect">
            <a:avLst/>
          </a:prstGeom>
          <a:noFill/>
          <a:ln>
            <a:noFill/>
          </a:ln>
        </p:spPr>
      </p:pic>
    </p:spTree>
    <p:extLst>
      <p:ext uri="{BB962C8B-B14F-4D97-AF65-F5344CB8AC3E}">
        <p14:creationId xmlns:p14="http://schemas.microsoft.com/office/powerpoint/2010/main" val="20325682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61;p13">
            <a:extLst>
              <a:ext uri="{FF2B5EF4-FFF2-40B4-BE49-F238E27FC236}">
                <a16:creationId xmlns:a16="http://schemas.microsoft.com/office/drawing/2014/main" xmlns="" id="{E8244A6C-3EA0-49F5-89B0-7DBE95A63EE6}"/>
              </a:ext>
            </a:extLst>
          </p:cNvPr>
          <p:cNvPicPr preferRelativeResize="0"/>
          <p:nvPr/>
        </p:nvPicPr>
        <p:blipFill>
          <a:blip r:embed="rId2">
            <a:alphaModFix/>
          </a:blip>
          <a:stretch>
            <a:fillRect/>
          </a:stretch>
        </p:blipFill>
        <p:spPr>
          <a:xfrm>
            <a:off x="3193878" y="1137183"/>
            <a:ext cx="1782850" cy="2031750"/>
          </a:xfrm>
          <a:prstGeom prst="rect">
            <a:avLst/>
          </a:prstGeom>
          <a:noFill/>
          <a:ln>
            <a:noFill/>
          </a:ln>
        </p:spPr>
      </p:pic>
      <p:pic>
        <p:nvPicPr>
          <p:cNvPr id="8" name="Picture 7">
            <a:extLst>
              <a:ext uri="{FF2B5EF4-FFF2-40B4-BE49-F238E27FC236}">
                <a16:creationId xmlns:a16="http://schemas.microsoft.com/office/drawing/2014/main" xmlns="" id="{2BCCF142-8F11-4A54-BCEF-D0D032080285}"/>
              </a:ext>
            </a:extLst>
          </p:cNvPr>
          <p:cNvPicPr>
            <a:picLocks noChangeAspect="1"/>
          </p:cNvPicPr>
          <p:nvPr/>
        </p:nvPicPr>
        <p:blipFill>
          <a:blip r:embed="rId3"/>
          <a:stretch>
            <a:fillRect/>
          </a:stretch>
        </p:blipFill>
        <p:spPr>
          <a:xfrm>
            <a:off x="5975164" y="3486150"/>
            <a:ext cx="3092636" cy="1604600"/>
          </a:xfrm>
          <a:prstGeom prst="rect">
            <a:avLst/>
          </a:prstGeom>
        </p:spPr>
      </p:pic>
      <p:sp>
        <p:nvSpPr>
          <p:cNvPr id="2" name="Title 1">
            <a:extLst>
              <a:ext uri="{FF2B5EF4-FFF2-40B4-BE49-F238E27FC236}">
                <a16:creationId xmlns:a16="http://schemas.microsoft.com/office/drawing/2014/main" xmlns="" id="{63F797F2-920B-4BEB-9571-CF22AFB2263F}"/>
              </a:ext>
            </a:extLst>
          </p:cNvPr>
          <p:cNvSpPr>
            <a:spLocks noGrp="1"/>
          </p:cNvSpPr>
          <p:nvPr>
            <p:ph type="title"/>
          </p:nvPr>
        </p:nvSpPr>
        <p:spPr>
          <a:xfrm>
            <a:off x="304800" y="205975"/>
            <a:ext cx="3312565" cy="536975"/>
          </a:xfrm>
        </p:spPr>
        <p:txBody>
          <a:bodyPr/>
          <a:lstStyle/>
          <a:p>
            <a:r>
              <a:rPr lang="id-ID" dirty="0"/>
              <a:t> Komputer Pena</a:t>
            </a:r>
          </a:p>
        </p:txBody>
      </p:sp>
      <p:sp>
        <p:nvSpPr>
          <p:cNvPr id="3" name="Text Placeholder 2">
            <a:extLst>
              <a:ext uri="{FF2B5EF4-FFF2-40B4-BE49-F238E27FC236}">
                <a16:creationId xmlns:a16="http://schemas.microsoft.com/office/drawing/2014/main" xmlns="" id="{367D3FB1-4C71-4C1E-ADCF-2117F03105FC}"/>
              </a:ext>
            </a:extLst>
          </p:cNvPr>
          <p:cNvSpPr>
            <a:spLocks noGrp="1"/>
          </p:cNvSpPr>
          <p:nvPr>
            <p:ph type="body" idx="1"/>
          </p:nvPr>
        </p:nvSpPr>
        <p:spPr>
          <a:xfrm>
            <a:off x="139700" y="742950"/>
            <a:ext cx="3289300" cy="2425983"/>
          </a:xfrm>
        </p:spPr>
        <p:txBody>
          <a:bodyPr/>
          <a:lstStyle/>
          <a:p>
            <a:r>
              <a:rPr lang="id-ID" sz="1800" dirty="0">
                <a:solidFill>
                  <a:schemeClr val="accent4"/>
                </a:solidFill>
                <a:latin typeface="Times" panose="02020603050405020304" pitchFamily="18" charset="0"/>
              </a:rPr>
              <a:t>K</a:t>
            </a:r>
            <a:r>
              <a:rPr lang="id-ID" sz="1800" b="0" i="0" dirty="0">
                <a:solidFill>
                  <a:schemeClr val="accent4"/>
                </a:solidFill>
                <a:effectLst/>
                <a:latin typeface="Times" panose="02020603050405020304" pitchFamily="18" charset="0"/>
              </a:rPr>
              <a:t>omputer berukuran pena dapat diatur untuk menggantikan yang ada PC dan laptop dalam waktu dekat.</a:t>
            </a:r>
          </a:p>
          <a:p>
            <a:r>
              <a:rPr lang="id-ID" sz="1800" b="0" i="0" dirty="0">
                <a:solidFill>
                  <a:schemeClr val="accent4"/>
                </a:solidFill>
                <a:effectLst/>
                <a:latin typeface="Times" panose="02020603050405020304" pitchFamily="18" charset="0"/>
              </a:rPr>
              <a:t>Namun</a:t>
            </a:r>
            <a:r>
              <a:rPr lang="id-ID" sz="1800" dirty="0">
                <a:solidFill>
                  <a:schemeClr val="accent4"/>
                </a:solidFill>
                <a:latin typeface="Times" panose="02020603050405020304" pitchFamily="18" charset="0"/>
              </a:rPr>
              <a:t> </a:t>
            </a:r>
            <a:r>
              <a:rPr lang="id-ID" sz="1800" b="0" i="0" dirty="0">
                <a:solidFill>
                  <a:schemeClr val="accent4"/>
                </a:solidFill>
                <a:effectLst/>
                <a:latin typeface="Times" panose="02020603050405020304" pitchFamily="18" charset="0"/>
              </a:rPr>
              <a:t>perangkat tersebut belum tersedia untuk konsumen sampai sekarang.</a:t>
            </a:r>
            <a:endParaRPr lang="id-ID" sz="1800" dirty="0">
              <a:solidFill>
                <a:schemeClr val="accent4"/>
              </a:solidFill>
            </a:endParaRPr>
          </a:p>
          <a:p>
            <a:pPr marL="76200" indent="0">
              <a:buNone/>
            </a:pPr>
            <a:endParaRPr lang="id-ID" sz="1800" dirty="0">
              <a:solidFill>
                <a:schemeClr val="accent4"/>
              </a:solidFill>
            </a:endParaRPr>
          </a:p>
        </p:txBody>
      </p:sp>
      <p:sp>
        <p:nvSpPr>
          <p:cNvPr id="4" name="Slide Number Placeholder 3">
            <a:extLst>
              <a:ext uri="{FF2B5EF4-FFF2-40B4-BE49-F238E27FC236}">
                <a16:creationId xmlns:a16="http://schemas.microsoft.com/office/drawing/2014/main" xmlns="" id="{F84F5025-BFD6-40CB-8BFF-C97E0522A8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17</a:t>
            </a:fld>
            <a:endParaRPr lang="en"/>
          </a:p>
        </p:txBody>
      </p:sp>
      <p:sp>
        <p:nvSpPr>
          <p:cNvPr id="5" name="Text Placeholder 2">
            <a:extLst>
              <a:ext uri="{FF2B5EF4-FFF2-40B4-BE49-F238E27FC236}">
                <a16:creationId xmlns:a16="http://schemas.microsoft.com/office/drawing/2014/main" xmlns="" id="{B0377A14-0CB3-4048-AA23-F1F22A7CB5F4}"/>
              </a:ext>
            </a:extLst>
          </p:cNvPr>
          <p:cNvSpPr txBox="1">
            <a:spLocks/>
          </p:cNvSpPr>
          <p:nvPr/>
        </p:nvSpPr>
        <p:spPr>
          <a:xfrm>
            <a:off x="5220116" y="133350"/>
            <a:ext cx="3847684" cy="30767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1pPr>
            <a:lvl2pPr marL="914400" marR="0" lvl="1"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2pPr>
            <a:lvl3pPr marL="1371600" marR="0" lvl="2" indent="-381000" algn="l" rtl="0">
              <a:lnSpc>
                <a:spcPct val="115000"/>
              </a:lnSpc>
              <a:spcBef>
                <a:spcPts val="0"/>
              </a:spcBef>
              <a:spcAft>
                <a:spcPts val="0"/>
              </a:spcAft>
              <a:buClr>
                <a:schemeClr val="accent5"/>
              </a:buClr>
              <a:buSzPts val="2400"/>
              <a:buFont typeface="Muli"/>
              <a:buChar char="∙"/>
              <a:defRPr sz="2400" b="0" i="0" u="none" strike="noStrike" cap="none">
                <a:solidFill>
                  <a:schemeClr val="lt1"/>
                </a:solidFill>
                <a:latin typeface="Muli"/>
                <a:ea typeface="Muli"/>
                <a:cs typeface="Muli"/>
                <a:sym typeface="Muli"/>
              </a:defRPr>
            </a:lvl3pPr>
            <a:lvl4pPr marL="1828800" marR="0" lvl="3"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4pPr>
            <a:lvl5pPr marL="2286000" marR="0" lvl="4"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5pPr>
            <a:lvl6pPr marL="2743200" marR="0" lvl="5"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6pPr>
            <a:lvl7pPr marL="3200400" marR="0" lvl="6"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7pPr>
            <a:lvl8pPr marL="3657600" marR="0" lvl="7"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8pPr>
            <a:lvl9pPr marL="4114800" marR="0" lvl="8" indent="-381000" algn="l" rtl="0">
              <a:lnSpc>
                <a:spcPct val="115000"/>
              </a:lnSpc>
              <a:spcBef>
                <a:spcPts val="0"/>
              </a:spcBef>
              <a:spcAft>
                <a:spcPts val="0"/>
              </a:spcAft>
              <a:buClr>
                <a:schemeClr val="lt1"/>
              </a:buClr>
              <a:buSzPts val="2400"/>
              <a:buFont typeface="Muli"/>
              <a:buChar char="■"/>
              <a:defRPr sz="2400" b="0" i="0" u="none" strike="noStrike" cap="none">
                <a:solidFill>
                  <a:schemeClr val="lt1"/>
                </a:solidFill>
                <a:latin typeface="Muli"/>
                <a:ea typeface="Muli"/>
                <a:cs typeface="Muli"/>
                <a:sym typeface="Muli"/>
              </a:defRPr>
            </a:lvl9pPr>
          </a:lstStyle>
          <a:p>
            <a:pPr marL="76200" indent="0">
              <a:buFont typeface="Muli"/>
              <a:buNone/>
            </a:pPr>
            <a:r>
              <a:rPr lang="id-ID" sz="1800" b="1" i="0" dirty="0">
                <a:solidFill>
                  <a:schemeClr val="accent4"/>
                </a:solidFill>
                <a:effectLst/>
                <a:latin typeface="Times" panose="02020603050405020304" pitchFamily="18" charset="0"/>
              </a:rPr>
              <a:t>Kelemahan perkembangan IT tentang  komputer pena :</a:t>
            </a:r>
            <a:r>
              <a:rPr lang="id-ID" sz="1800" dirty="0">
                <a:solidFill>
                  <a:schemeClr val="accent4"/>
                </a:solidFill>
              </a:rPr>
              <a:t/>
            </a:r>
            <a:br>
              <a:rPr lang="id-ID" sz="1800" dirty="0">
                <a:solidFill>
                  <a:schemeClr val="accent4"/>
                </a:solidFill>
              </a:rPr>
            </a:br>
            <a:r>
              <a:rPr lang="id-ID" sz="1800" b="0" i="0" dirty="0">
                <a:solidFill>
                  <a:schemeClr val="accent4"/>
                </a:solidFill>
                <a:effectLst/>
                <a:latin typeface="Times" panose="02020603050405020304" pitchFamily="18" charset="0"/>
              </a:rPr>
              <a:t>•    Mudah hilang karena bentuknya seperti pena pada umumnya</a:t>
            </a:r>
            <a:r>
              <a:rPr lang="id-ID" sz="1800" dirty="0">
                <a:solidFill>
                  <a:schemeClr val="accent4"/>
                </a:solidFill>
              </a:rPr>
              <a:t/>
            </a:r>
            <a:br>
              <a:rPr lang="id-ID" sz="1800" dirty="0">
                <a:solidFill>
                  <a:schemeClr val="accent4"/>
                </a:solidFill>
              </a:rPr>
            </a:br>
            <a:r>
              <a:rPr lang="id-ID" sz="1800" b="0" i="0" dirty="0">
                <a:solidFill>
                  <a:schemeClr val="accent4"/>
                </a:solidFill>
                <a:effectLst/>
                <a:latin typeface="Times" panose="02020603050405020304" pitchFamily="18" charset="0"/>
              </a:rPr>
              <a:t>•    Penjualan spearpart atau suku cadang sulit di dapatkan</a:t>
            </a:r>
            <a:r>
              <a:rPr lang="id-ID" sz="1800" dirty="0">
                <a:solidFill>
                  <a:schemeClr val="accent4"/>
                </a:solidFill>
              </a:rPr>
              <a:t/>
            </a:r>
            <a:br>
              <a:rPr lang="id-ID" sz="1800" dirty="0">
                <a:solidFill>
                  <a:schemeClr val="accent4"/>
                </a:solidFill>
              </a:rPr>
            </a:br>
            <a:r>
              <a:rPr lang="id-ID" sz="1800" b="0" i="0" dirty="0">
                <a:solidFill>
                  <a:schemeClr val="accent4"/>
                </a:solidFill>
                <a:effectLst/>
                <a:latin typeface="Times" panose="02020603050405020304" pitchFamily="18" charset="0"/>
              </a:rPr>
              <a:t>•    Mahal</a:t>
            </a:r>
            <a:r>
              <a:rPr lang="id-ID" sz="1800" dirty="0">
                <a:solidFill>
                  <a:schemeClr val="accent4"/>
                </a:solidFill>
              </a:rPr>
              <a:t/>
            </a:r>
            <a:br>
              <a:rPr lang="id-ID" sz="1800" dirty="0">
                <a:solidFill>
                  <a:schemeClr val="accent4"/>
                </a:solidFill>
              </a:rPr>
            </a:br>
            <a:r>
              <a:rPr lang="id-ID" sz="1800" b="0" i="0" dirty="0">
                <a:solidFill>
                  <a:schemeClr val="accent4"/>
                </a:solidFill>
                <a:effectLst/>
                <a:latin typeface="Times" panose="02020603050405020304" pitchFamily="18" charset="0"/>
              </a:rPr>
              <a:t>•    Kemampuan terbatas</a:t>
            </a:r>
            <a:r>
              <a:rPr lang="id-ID" sz="1800" dirty="0">
                <a:solidFill>
                  <a:schemeClr val="accent4"/>
                </a:solidFill>
              </a:rPr>
              <a:t/>
            </a:r>
            <a:br>
              <a:rPr lang="id-ID" sz="1800" dirty="0">
                <a:solidFill>
                  <a:schemeClr val="accent4"/>
                </a:solidFill>
              </a:rPr>
            </a:br>
            <a:r>
              <a:rPr lang="id-ID" sz="1800" b="0" i="0" dirty="0">
                <a:solidFill>
                  <a:schemeClr val="accent4"/>
                </a:solidFill>
                <a:effectLst/>
                <a:latin typeface="Times" panose="02020603050405020304" pitchFamily="18" charset="0"/>
              </a:rPr>
              <a:t>•    Butuh Lokasi dan situasi yang mendukung</a:t>
            </a:r>
            <a:r>
              <a:rPr lang="id-ID" sz="1800" b="1" i="0" dirty="0">
                <a:solidFill>
                  <a:schemeClr val="accent4"/>
                </a:solidFill>
                <a:effectLst/>
                <a:latin typeface="Times" panose="02020603050405020304" pitchFamily="18" charset="0"/>
              </a:rPr>
              <a:t/>
            </a:r>
            <a:br>
              <a:rPr lang="id-ID" sz="1800" b="1" i="0" dirty="0">
                <a:solidFill>
                  <a:schemeClr val="accent4"/>
                </a:solidFill>
                <a:effectLst/>
                <a:latin typeface="Times" panose="02020603050405020304" pitchFamily="18" charset="0"/>
              </a:rPr>
            </a:br>
            <a:endParaRPr lang="id-ID" sz="1800" dirty="0">
              <a:solidFill>
                <a:schemeClr val="accent4"/>
              </a:solidFill>
            </a:endParaRPr>
          </a:p>
        </p:txBody>
      </p:sp>
      <p:sp>
        <p:nvSpPr>
          <p:cNvPr id="7" name="TextBox 6">
            <a:extLst>
              <a:ext uri="{FF2B5EF4-FFF2-40B4-BE49-F238E27FC236}">
                <a16:creationId xmlns:a16="http://schemas.microsoft.com/office/drawing/2014/main" xmlns="" id="{BA6FBA59-9A60-4FD5-AD81-E4F109360F2C}"/>
              </a:ext>
            </a:extLst>
          </p:cNvPr>
          <p:cNvSpPr txBox="1"/>
          <p:nvPr/>
        </p:nvSpPr>
        <p:spPr>
          <a:xfrm>
            <a:off x="446353" y="3376991"/>
            <a:ext cx="3287447" cy="1323439"/>
          </a:xfrm>
          <a:prstGeom prst="rect">
            <a:avLst/>
          </a:prstGeom>
          <a:noFill/>
        </p:spPr>
        <p:txBody>
          <a:bodyPr wrap="square">
            <a:spAutoFit/>
          </a:bodyPr>
          <a:lstStyle/>
          <a:p>
            <a:r>
              <a:rPr lang="id-ID" sz="1600" b="1" i="0" dirty="0">
                <a:solidFill>
                  <a:schemeClr val="accent4"/>
                </a:solidFill>
                <a:effectLst/>
                <a:latin typeface="Times" panose="02020603050405020304" pitchFamily="18" charset="0"/>
              </a:rPr>
              <a:t>Keunggulan perkembangan IT tentang  komputer pena :</a:t>
            </a:r>
            <a:r>
              <a:rPr lang="id-ID" sz="1600" dirty="0">
                <a:solidFill>
                  <a:schemeClr val="accent4"/>
                </a:solidFill>
              </a:rPr>
              <a:t/>
            </a:r>
            <a:br>
              <a:rPr lang="id-ID" sz="1600" dirty="0">
                <a:solidFill>
                  <a:schemeClr val="accent4"/>
                </a:solidFill>
              </a:rPr>
            </a:br>
            <a:r>
              <a:rPr lang="id-ID" sz="1600" b="0" i="0" dirty="0">
                <a:solidFill>
                  <a:schemeClr val="accent4"/>
                </a:solidFill>
                <a:effectLst/>
                <a:latin typeface="Times" panose="02020603050405020304" pitchFamily="18" charset="0"/>
              </a:rPr>
              <a:t>•    Mudah dibawa dan tidak berat</a:t>
            </a:r>
            <a:r>
              <a:rPr lang="id-ID" sz="1600" dirty="0">
                <a:solidFill>
                  <a:schemeClr val="accent4"/>
                </a:solidFill>
              </a:rPr>
              <a:t/>
            </a:r>
            <a:br>
              <a:rPr lang="id-ID" sz="1600" dirty="0">
                <a:solidFill>
                  <a:schemeClr val="accent4"/>
                </a:solidFill>
              </a:rPr>
            </a:br>
            <a:r>
              <a:rPr lang="id-ID" sz="1600" b="0" i="0" dirty="0">
                <a:solidFill>
                  <a:schemeClr val="accent4"/>
                </a:solidFill>
                <a:effectLst/>
                <a:latin typeface="Times" panose="02020603050405020304" pitchFamily="18" charset="0"/>
              </a:rPr>
              <a:t>•    Teknologi canggih</a:t>
            </a:r>
            <a:r>
              <a:rPr lang="id-ID" sz="1600" dirty="0">
                <a:solidFill>
                  <a:schemeClr val="accent4"/>
                </a:solidFill>
              </a:rPr>
              <a:t/>
            </a:r>
            <a:br>
              <a:rPr lang="id-ID" sz="1600" dirty="0">
                <a:solidFill>
                  <a:schemeClr val="accent4"/>
                </a:solidFill>
              </a:rPr>
            </a:br>
            <a:r>
              <a:rPr lang="id-ID" sz="1600" b="0" i="0" dirty="0">
                <a:solidFill>
                  <a:schemeClr val="accent4"/>
                </a:solidFill>
                <a:effectLst/>
                <a:latin typeface="Times" panose="02020603050405020304" pitchFamily="18" charset="0"/>
              </a:rPr>
              <a:t>•    Praktis dan efektif</a:t>
            </a:r>
            <a:endParaRPr lang="id-ID" sz="1600" dirty="0"/>
          </a:p>
        </p:txBody>
      </p:sp>
    </p:spTree>
    <p:extLst>
      <p:ext uri="{BB962C8B-B14F-4D97-AF65-F5344CB8AC3E}">
        <p14:creationId xmlns:p14="http://schemas.microsoft.com/office/powerpoint/2010/main" val="319996236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0CE4C2-83B1-4E9B-9E85-3C0C32439C2E}"/>
              </a:ext>
            </a:extLst>
          </p:cNvPr>
          <p:cNvSpPr>
            <a:spLocks noGrp="1"/>
          </p:cNvSpPr>
          <p:nvPr>
            <p:ph type="title"/>
          </p:nvPr>
        </p:nvSpPr>
        <p:spPr>
          <a:xfrm>
            <a:off x="114716" y="205975"/>
            <a:ext cx="5905084" cy="536975"/>
          </a:xfrm>
        </p:spPr>
        <p:txBody>
          <a:bodyPr/>
          <a:lstStyle/>
          <a:p>
            <a:r>
              <a:rPr lang="id-ID" b="1" i="0" dirty="0">
                <a:solidFill>
                  <a:schemeClr val="bg1"/>
                </a:solidFill>
                <a:effectLst/>
                <a:latin typeface="-apple-system"/>
              </a:rPr>
              <a:t>Komputer Meja Masa Depan</a:t>
            </a:r>
            <a:endParaRPr lang="id-ID" dirty="0">
              <a:solidFill>
                <a:schemeClr val="bg1"/>
              </a:solidFill>
            </a:endParaRPr>
          </a:p>
        </p:txBody>
      </p:sp>
      <p:sp>
        <p:nvSpPr>
          <p:cNvPr id="3" name="Text Placeholder 2">
            <a:extLst>
              <a:ext uri="{FF2B5EF4-FFF2-40B4-BE49-F238E27FC236}">
                <a16:creationId xmlns:a16="http://schemas.microsoft.com/office/drawing/2014/main" xmlns="" id="{1002EA63-016B-4A57-92B7-2E009C94E556}"/>
              </a:ext>
            </a:extLst>
          </p:cNvPr>
          <p:cNvSpPr>
            <a:spLocks noGrp="1"/>
          </p:cNvSpPr>
          <p:nvPr>
            <p:ph type="body" idx="1"/>
          </p:nvPr>
        </p:nvSpPr>
        <p:spPr>
          <a:xfrm>
            <a:off x="161051" y="815575"/>
            <a:ext cx="3161884" cy="4042175"/>
          </a:xfrm>
        </p:spPr>
        <p:txBody>
          <a:bodyPr/>
          <a:lstStyle/>
          <a:p>
            <a:r>
              <a:rPr lang="id-ID" sz="1800" dirty="0">
                <a:solidFill>
                  <a:schemeClr val="accent4"/>
                </a:solidFill>
                <a:latin typeface="Trebuchet MS" panose="020B0603020202020204" pitchFamily="34" charset="0"/>
              </a:rPr>
              <a:t>D</a:t>
            </a:r>
            <a:r>
              <a:rPr lang="id-ID" sz="1800" b="0" i="0" dirty="0">
                <a:solidFill>
                  <a:schemeClr val="accent4"/>
                </a:solidFill>
                <a:effectLst/>
                <a:latin typeface="Trebuchet MS" panose="020B0603020202020204" pitchFamily="34" charset="0"/>
              </a:rPr>
              <a:t>ipenghujung tahun 2011, Microsoft membuat sebuah terobosan dengan teknologi yang diberi nama Microsoft Surface.</a:t>
            </a:r>
          </a:p>
          <a:p>
            <a:r>
              <a:rPr lang="id-ID" sz="1800" dirty="0">
                <a:solidFill>
                  <a:schemeClr val="accent4"/>
                </a:solidFill>
                <a:latin typeface="Trebuchet MS" panose="020B0603020202020204" pitchFamily="34" charset="0"/>
              </a:rPr>
              <a:t>S</a:t>
            </a:r>
            <a:r>
              <a:rPr lang="id-ID" sz="1800" b="0" i="0" dirty="0">
                <a:solidFill>
                  <a:schemeClr val="accent4"/>
                </a:solidFill>
                <a:effectLst/>
                <a:latin typeface="Trebuchet MS" panose="020B0603020202020204" pitchFamily="34" charset="0"/>
              </a:rPr>
              <a:t>ebuah kombinasi antara meja, komputer, kamera, serta touch sensivity berukuran sebesar yang memungkinkan pengguna untuk berinteraksi untuk berbagai aktivitas.</a:t>
            </a:r>
            <a:endParaRPr lang="id-ID" sz="1800" b="0" i="0" dirty="0">
              <a:solidFill>
                <a:schemeClr val="accent4"/>
              </a:solidFill>
              <a:effectLst/>
              <a:latin typeface="Crafty Girls"/>
            </a:endParaRPr>
          </a:p>
          <a:p>
            <a:pPr marL="76200" indent="0">
              <a:buNone/>
            </a:pPr>
            <a:r>
              <a:rPr lang="id-ID" sz="1800" dirty="0">
                <a:solidFill>
                  <a:schemeClr val="accent4"/>
                </a:solidFill>
              </a:rPr>
              <a:t/>
            </a:r>
            <a:br>
              <a:rPr lang="id-ID" sz="1800" dirty="0">
                <a:solidFill>
                  <a:schemeClr val="accent4"/>
                </a:solidFill>
              </a:rPr>
            </a:br>
            <a:endParaRPr lang="id-ID" sz="1800" dirty="0">
              <a:solidFill>
                <a:schemeClr val="accent4"/>
              </a:solidFill>
            </a:endParaRPr>
          </a:p>
        </p:txBody>
      </p:sp>
      <p:sp>
        <p:nvSpPr>
          <p:cNvPr id="4" name="Slide Number Placeholder 3">
            <a:extLst>
              <a:ext uri="{FF2B5EF4-FFF2-40B4-BE49-F238E27FC236}">
                <a16:creationId xmlns:a16="http://schemas.microsoft.com/office/drawing/2014/main" xmlns="" id="{7CB2A36D-3442-4727-96B8-41048A9A5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18</a:t>
            </a:fld>
            <a:endParaRPr lang="en"/>
          </a:p>
        </p:txBody>
      </p:sp>
      <p:pic>
        <p:nvPicPr>
          <p:cNvPr id="7" name="Picture 6">
            <a:extLst>
              <a:ext uri="{FF2B5EF4-FFF2-40B4-BE49-F238E27FC236}">
                <a16:creationId xmlns:a16="http://schemas.microsoft.com/office/drawing/2014/main" xmlns="" id="{FB3E088D-F00D-4095-B0D7-76F4AE732719}"/>
              </a:ext>
            </a:extLst>
          </p:cNvPr>
          <p:cNvPicPr>
            <a:picLocks noChangeAspect="1"/>
          </p:cNvPicPr>
          <p:nvPr/>
        </p:nvPicPr>
        <p:blipFill>
          <a:blip r:embed="rId2"/>
          <a:stretch>
            <a:fillRect/>
          </a:stretch>
        </p:blipFill>
        <p:spPr>
          <a:xfrm>
            <a:off x="6324599" y="3257550"/>
            <a:ext cx="2743201" cy="1832693"/>
          </a:xfrm>
          <a:prstGeom prst="rect">
            <a:avLst/>
          </a:prstGeom>
        </p:spPr>
      </p:pic>
      <p:sp>
        <p:nvSpPr>
          <p:cNvPr id="6" name="TextBox 5">
            <a:extLst>
              <a:ext uri="{FF2B5EF4-FFF2-40B4-BE49-F238E27FC236}">
                <a16:creationId xmlns:a16="http://schemas.microsoft.com/office/drawing/2014/main" xmlns="" id="{17FF290B-662A-4FB5-99F3-98675768CE9D}"/>
              </a:ext>
            </a:extLst>
          </p:cNvPr>
          <p:cNvSpPr txBox="1"/>
          <p:nvPr/>
        </p:nvSpPr>
        <p:spPr>
          <a:xfrm>
            <a:off x="3810000" y="921425"/>
            <a:ext cx="5272710" cy="2031325"/>
          </a:xfrm>
          <a:prstGeom prst="rect">
            <a:avLst/>
          </a:prstGeom>
          <a:noFill/>
        </p:spPr>
        <p:txBody>
          <a:bodyPr wrap="square">
            <a:spAutoFit/>
          </a:bodyPr>
          <a:lstStyle/>
          <a:p>
            <a:pPr marL="285750" indent="-285750">
              <a:buClr>
                <a:schemeClr val="accent6">
                  <a:lumMod val="75000"/>
                </a:schemeClr>
              </a:buClr>
              <a:buFont typeface="Wingdings" panose="05000000000000000000" pitchFamily="2" charset="2"/>
              <a:buChar char="q"/>
            </a:pPr>
            <a:r>
              <a:rPr lang="id-ID" sz="1800" b="0" i="0" dirty="0">
                <a:solidFill>
                  <a:schemeClr val="accent4"/>
                </a:solidFill>
                <a:effectLst/>
                <a:latin typeface="Trebuchet MS" panose="020B0603020202020204" pitchFamily="34" charset="0"/>
              </a:rPr>
              <a:t>Fitur multi sentuh merupakan perpaduan dari teknologi perangkat lunak dan perangkat keras komputer yang memungkinkan seorang pengguna atau banyak pengguna untuk mengoperasikan komputer dengan menggunakan gerakan - gerakan tangan atau obyek lain di atas permukaannya (surface). </a:t>
            </a:r>
            <a:endParaRPr lang="id-ID" sz="1800" dirty="0">
              <a:solidFill>
                <a:schemeClr val="accent4"/>
              </a:solidFill>
            </a:endParaRPr>
          </a:p>
        </p:txBody>
      </p:sp>
      <p:pic>
        <p:nvPicPr>
          <p:cNvPr id="9" name="Google Shape;377;p38">
            <a:extLst>
              <a:ext uri="{FF2B5EF4-FFF2-40B4-BE49-F238E27FC236}">
                <a16:creationId xmlns:a16="http://schemas.microsoft.com/office/drawing/2014/main" xmlns="" id="{D6D52584-CA2E-4487-B67F-8E4E8427A35D}"/>
              </a:ext>
            </a:extLst>
          </p:cNvPr>
          <p:cNvPicPr preferRelativeResize="0"/>
          <p:nvPr/>
        </p:nvPicPr>
        <p:blipFill>
          <a:blip r:embed="rId3">
            <a:alphaModFix/>
          </a:blip>
          <a:stretch>
            <a:fillRect/>
          </a:stretch>
        </p:blipFill>
        <p:spPr>
          <a:xfrm>
            <a:off x="3186477" y="3964075"/>
            <a:ext cx="1842723" cy="1098064"/>
          </a:xfrm>
          <a:prstGeom prst="rect">
            <a:avLst/>
          </a:prstGeom>
          <a:noFill/>
          <a:ln>
            <a:noFill/>
          </a:ln>
        </p:spPr>
      </p:pic>
      <p:pic>
        <p:nvPicPr>
          <p:cNvPr id="11" name="Google Shape;392;p38">
            <a:extLst>
              <a:ext uri="{FF2B5EF4-FFF2-40B4-BE49-F238E27FC236}">
                <a16:creationId xmlns:a16="http://schemas.microsoft.com/office/drawing/2014/main" xmlns="" id="{6A4DD9D2-DCFA-41BF-906F-77172473ACEC}"/>
              </a:ext>
            </a:extLst>
          </p:cNvPr>
          <p:cNvPicPr preferRelativeResize="0"/>
          <p:nvPr/>
        </p:nvPicPr>
        <p:blipFill>
          <a:blip r:embed="rId4">
            <a:alphaModFix/>
          </a:blip>
          <a:stretch>
            <a:fillRect/>
          </a:stretch>
        </p:blipFill>
        <p:spPr>
          <a:xfrm>
            <a:off x="3666090" y="3915468"/>
            <a:ext cx="905910" cy="784015"/>
          </a:xfrm>
          <a:prstGeom prst="rect">
            <a:avLst/>
          </a:prstGeom>
          <a:noFill/>
          <a:ln>
            <a:noFill/>
          </a:ln>
        </p:spPr>
      </p:pic>
      <p:sp>
        <p:nvSpPr>
          <p:cNvPr id="13" name="Google Shape;128;p19">
            <a:extLst>
              <a:ext uri="{FF2B5EF4-FFF2-40B4-BE49-F238E27FC236}">
                <a16:creationId xmlns:a16="http://schemas.microsoft.com/office/drawing/2014/main" xmlns="" id="{7E47A8D5-4AFD-489B-8A3D-6141492720EF}"/>
              </a:ext>
            </a:extLst>
          </p:cNvPr>
          <p:cNvSpPr/>
          <p:nvPr/>
        </p:nvSpPr>
        <p:spPr>
          <a:xfrm>
            <a:off x="4000200" y="37714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4605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2A717E-93B6-4183-8161-CF2588BC6592}"/>
              </a:ext>
            </a:extLst>
          </p:cNvPr>
          <p:cNvSpPr>
            <a:spLocks noGrp="1"/>
          </p:cNvSpPr>
          <p:nvPr>
            <p:ph type="title"/>
          </p:nvPr>
        </p:nvSpPr>
        <p:spPr/>
        <p:txBody>
          <a:bodyPr/>
          <a:lstStyle/>
          <a:p>
            <a:r>
              <a:rPr lang="id-ID" b="1" i="0" dirty="0">
                <a:solidFill>
                  <a:schemeClr val="bg1"/>
                </a:solidFill>
                <a:effectLst/>
                <a:latin typeface="-apple-system"/>
              </a:rPr>
              <a:t>Mouse masa depan yang bisa mengontrol dunia 3D</a:t>
            </a:r>
            <a:endParaRPr lang="id-ID" dirty="0">
              <a:solidFill>
                <a:schemeClr val="bg1"/>
              </a:solidFill>
            </a:endParaRPr>
          </a:p>
        </p:txBody>
      </p:sp>
      <p:sp>
        <p:nvSpPr>
          <p:cNvPr id="3" name="Text Placeholder 2">
            <a:extLst>
              <a:ext uri="{FF2B5EF4-FFF2-40B4-BE49-F238E27FC236}">
                <a16:creationId xmlns:a16="http://schemas.microsoft.com/office/drawing/2014/main" xmlns="" id="{082B44BB-FB8E-406F-BF6E-66DF205F6220}"/>
              </a:ext>
            </a:extLst>
          </p:cNvPr>
          <p:cNvSpPr>
            <a:spLocks noGrp="1"/>
          </p:cNvSpPr>
          <p:nvPr>
            <p:ph type="body" idx="1"/>
          </p:nvPr>
        </p:nvSpPr>
        <p:spPr>
          <a:xfrm>
            <a:off x="580550" y="1190625"/>
            <a:ext cx="4677250" cy="3746900"/>
          </a:xfrm>
        </p:spPr>
        <p:txBody>
          <a:bodyPr/>
          <a:lstStyle/>
          <a:p>
            <a:r>
              <a:rPr lang="id-ID" sz="1800" b="0" i="0" dirty="0">
                <a:solidFill>
                  <a:schemeClr val="accent4"/>
                </a:solidFill>
                <a:effectLst/>
                <a:latin typeface="Arial" panose="020B0604020202020204" pitchFamily="34" charset="0"/>
              </a:rPr>
              <a:t>Terinspirasi oleh aplikasi dan games 3 dimensi (3D), perusahaan teknologi Cambridge Consultans menciptakan sebuah tetikus (mouse) yang mendukung program 3D.</a:t>
            </a:r>
          </a:p>
          <a:p>
            <a:r>
              <a:rPr lang="id-ID" sz="1800" b="0" i="0" dirty="0">
                <a:solidFill>
                  <a:schemeClr val="accent4"/>
                </a:solidFill>
                <a:effectLst/>
                <a:latin typeface="-apple-system"/>
              </a:rPr>
              <a:t>The Suma merupakan konsep masa depan Mouse futuristik yang dioperasikan dengan cara menggenggam, kemudian mengklik, diputar hingga memperbesar layar hanya menyentuh sisi mouse ke atas atau ke bawah dengan ibu jari.</a:t>
            </a:r>
            <a:endParaRPr lang="id-ID" sz="1800" dirty="0">
              <a:solidFill>
                <a:schemeClr val="accent4"/>
              </a:solidFill>
            </a:endParaRPr>
          </a:p>
          <a:p>
            <a:endParaRPr lang="id-ID" sz="1800" dirty="0">
              <a:solidFill>
                <a:schemeClr val="accent4"/>
              </a:solidFill>
            </a:endParaRPr>
          </a:p>
        </p:txBody>
      </p:sp>
      <p:sp>
        <p:nvSpPr>
          <p:cNvPr id="4" name="Slide Number Placeholder 3">
            <a:extLst>
              <a:ext uri="{FF2B5EF4-FFF2-40B4-BE49-F238E27FC236}">
                <a16:creationId xmlns:a16="http://schemas.microsoft.com/office/drawing/2014/main" xmlns="" id="{330C081E-C5CA-4A3E-A04A-06DD9E53F6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lang="en"/>
          </a:p>
        </p:txBody>
      </p:sp>
      <p:pic>
        <p:nvPicPr>
          <p:cNvPr id="7" name="Picture 6">
            <a:extLst>
              <a:ext uri="{FF2B5EF4-FFF2-40B4-BE49-F238E27FC236}">
                <a16:creationId xmlns:a16="http://schemas.microsoft.com/office/drawing/2014/main" xmlns="" id="{7508FC0D-41EF-4C55-8A29-D95CBDB90200}"/>
              </a:ext>
            </a:extLst>
          </p:cNvPr>
          <p:cNvPicPr>
            <a:picLocks noChangeAspect="1"/>
          </p:cNvPicPr>
          <p:nvPr/>
        </p:nvPicPr>
        <p:blipFill rotWithShape="1">
          <a:blip r:embed="rId2"/>
          <a:srcRect t="13750" b="10000"/>
          <a:stretch/>
        </p:blipFill>
        <p:spPr>
          <a:xfrm>
            <a:off x="6435435" y="2952750"/>
            <a:ext cx="2632365" cy="2053210"/>
          </a:xfrm>
          <a:prstGeom prst="rect">
            <a:avLst/>
          </a:prstGeom>
        </p:spPr>
      </p:pic>
      <p:pic>
        <p:nvPicPr>
          <p:cNvPr id="9" name="Google Shape;127;p19">
            <a:extLst>
              <a:ext uri="{FF2B5EF4-FFF2-40B4-BE49-F238E27FC236}">
                <a16:creationId xmlns:a16="http://schemas.microsoft.com/office/drawing/2014/main" xmlns="" id="{6B0CCFA2-31B0-422F-887B-FC80374683F3}"/>
              </a:ext>
            </a:extLst>
          </p:cNvPr>
          <p:cNvPicPr preferRelativeResize="0"/>
          <p:nvPr/>
        </p:nvPicPr>
        <p:blipFill>
          <a:blip r:embed="rId3">
            <a:alphaModFix/>
          </a:blip>
          <a:stretch>
            <a:fillRect/>
          </a:stretch>
        </p:blipFill>
        <p:spPr>
          <a:xfrm>
            <a:off x="122396" y="4450276"/>
            <a:ext cx="430025" cy="599150"/>
          </a:xfrm>
          <a:prstGeom prst="rect">
            <a:avLst/>
          </a:prstGeom>
          <a:noFill/>
          <a:ln>
            <a:noFill/>
          </a:ln>
        </p:spPr>
      </p:pic>
      <p:pic>
        <p:nvPicPr>
          <p:cNvPr id="15" name="Google Shape;127;p19">
            <a:extLst>
              <a:ext uri="{FF2B5EF4-FFF2-40B4-BE49-F238E27FC236}">
                <a16:creationId xmlns:a16="http://schemas.microsoft.com/office/drawing/2014/main" xmlns="" id="{D559A6AA-5F9D-4C00-989B-700A5F21675B}"/>
              </a:ext>
            </a:extLst>
          </p:cNvPr>
          <p:cNvPicPr preferRelativeResize="0"/>
          <p:nvPr/>
        </p:nvPicPr>
        <p:blipFill>
          <a:blip r:embed="rId3">
            <a:alphaModFix/>
          </a:blip>
          <a:stretch>
            <a:fillRect/>
          </a:stretch>
        </p:blipFill>
        <p:spPr>
          <a:xfrm>
            <a:off x="0" y="4552025"/>
            <a:ext cx="430025" cy="599150"/>
          </a:xfrm>
          <a:prstGeom prst="rect">
            <a:avLst/>
          </a:prstGeom>
          <a:noFill/>
          <a:ln>
            <a:noFill/>
          </a:ln>
        </p:spPr>
      </p:pic>
      <p:pic>
        <p:nvPicPr>
          <p:cNvPr id="17" name="Google Shape;125;p19">
            <a:extLst>
              <a:ext uri="{FF2B5EF4-FFF2-40B4-BE49-F238E27FC236}">
                <a16:creationId xmlns:a16="http://schemas.microsoft.com/office/drawing/2014/main" xmlns="" id="{CC03F45B-C4F3-45F3-BFA7-EFE121C35F2C}"/>
              </a:ext>
            </a:extLst>
          </p:cNvPr>
          <p:cNvPicPr preferRelativeResize="0"/>
          <p:nvPr/>
        </p:nvPicPr>
        <p:blipFill>
          <a:blip r:embed="rId4">
            <a:alphaModFix/>
          </a:blip>
          <a:stretch>
            <a:fillRect/>
          </a:stretch>
        </p:blipFill>
        <p:spPr>
          <a:xfrm>
            <a:off x="8124505" y="-60037"/>
            <a:ext cx="1019495" cy="1122001"/>
          </a:xfrm>
          <a:prstGeom prst="rect">
            <a:avLst/>
          </a:prstGeom>
          <a:noFill/>
          <a:ln>
            <a:noFill/>
          </a:ln>
        </p:spPr>
      </p:pic>
      <p:pic>
        <p:nvPicPr>
          <p:cNvPr id="19" name="Google Shape;62;p13">
            <a:extLst>
              <a:ext uri="{FF2B5EF4-FFF2-40B4-BE49-F238E27FC236}">
                <a16:creationId xmlns:a16="http://schemas.microsoft.com/office/drawing/2014/main" xmlns="" id="{F764E751-D19C-4D2F-9FCB-14316835C2AE}"/>
              </a:ext>
            </a:extLst>
          </p:cNvPr>
          <p:cNvPicPr preferRelativeResize="0"/>
          <p:nvPr/>
        </p:nvPicPr>
        <p:blipFill>
          <a:blip r:embed="rId5">
            <a:alphaModFix/>
          </a:blip>
          <a:stretch>
            <a:fillRect/>
          </a:stretch>
        </p:blipFill>
        <p:spPr>
          <a:xfrm>
            <a:off x="3707351" y="1657350"/>
            <a:ext cx="662500" cy="726550"/>
          </a:xfrm>
          <a:prstGeom prst="rect">
            <a:avLst/>
          </a:prstGeom>
          <a:noFill/>
          <a:ln>
            <a:noFill/>
          </a:ln>
        </p:spPr>
      </p:pic>
    </p:spTree>
    <p:extLst>
      <p:ext uri="{BB962C8B-B14F-4D97-AF65-F5344CB8AC3E}">
        <p14:creationId xmlns:p14="http://schemas.microsoft.com/office/powerpoint/2010/main" val="27982458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753" y="-28210"/>
            <a:ext cx="5159319" cy="1159800"/>
          </a:xfrm>
        </p:spPr>
        <p:txBody>
          <a:bodyPr/>
          <a:lstStyle/>
          <a:p>
            <a:r>
              <a:rPr lang="id-ID" dirty="0">
                <a:latin typeface="+mj-lt"/>
              </a:rPr>
              <a:t>SISTEM &amp; TEKNOLOGI INFORMASI</a:t>
            </a:r>
          </a:p>
        </p:txBody>
      </p:sp>
      <p:sp>
        <p:nvSpPr>
          <p:cNvPr id="3" name="Subtitle 2"/>
          <p:cNvSpPr>
            <a:spLocks noGrp="1"/>
          </p:cNvSpPr>
          <p:nvPr>
            <p:ph type="subTitle" idx="1"/>
          </p:nvPr>
        </p:nvSpPr>
        <p:spPr>
          <a:xfrm>
            <a:off x="179512" y="2054190"/>
            <a:ext cx="4182224" cy="949608"/>
          </a:xfrm>
        </p:spPr>
        <p:txBody>
          <a:bodyPr/>
          <a:lstStyle/>
          <a:p>
            <a:r>
              <a:rPr lang="id-ID" sz="2800" dirty="0">
                <a:latin typeface="+mn-lt"/>
              </a:rPr>
              <a:t>DOSEN PENGAMPU :</a:t>
            </a:r>
          </a:p>
          <a:p>
            <a:r>
              <a:rPr lang="id-ID" sz="2800" dirty="0">
                <a:latin typeface="+mn-lt"/>
              </a:rPr>
              <a:t>Yisti Vita Via, ST, M.Kom</a:t>
            </a:r>
          </a:p>
        </p:txBody>
      </p:sp>
      <p:grpSp>
        <p:nvGrpSpPr>
          <p:cNvPr id="4" name="Google Shape;340;p34"/>
          <p:cNvGrpSpPr/>
          <p:nvPr/>
        </p:nvGrpSpPr>
        <p:grpSpPr>
          <a:xfrm>
            <a:off x="4427984" y="1375607"/>
            <a:ext cx="4679249" cy="2492287"/>
            <a:chOff x="1177450" y="241631"/>
            <a:chExt cx="6173152" cy="3616776"/>
          </a:xfrm>
        </p:grpSpPr>
        <p:sp>
          <p:nvSpPr>
            <p:cNvPr id="5"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1491630"/>
            <a:ext cx="3672409" cy="2181346"/>
          </a:xfrm>
          <a:prstGeom prst="rect">
            <a:avLst/>
          </a:prstGeom>
        </p:spPr>
      </p:pic>
    </p:spTree>
    <p:extLst>
      <p:ext uri="{BB962C8B-B14F-4D97-AF65-F5344CB8AC3E}">
        <p14:creationId xmlns:p14="http://schemas.microsoft.com/office/powerpoint/2010/main" val="97838957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80">
                                          <p:stCondLst>
                                            <p:cond delay="0"/>
                                          </p:stCondLst>
                                        </p:cTn>
                                        <p:tgtEl>
                                          <p:spTgt spid="4"/>
                                        </p:tgtEl>
                                      </p:cBhvr>
                                    </p:animEffect>
                                    <p:anim calcmode="lin" valueType="num">
                                      <p:cBhvr>
                                        <p:cTn id="2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8" dur="26">
                                          <p:stCondLst>
                                            <p:cond delay="650"/>
                                          </p:stCondLst>
                                        </p:cTn>
                                        <p:tgtEl>
                                          <p:spTgt spid="4"/>
                                        </p:tgtEl>
                                      </p:cBhvr>
                                      <p:to x="100000" y="60000"/>
                                    </p:animScale>
                                    <p:animScale>
                                      <p:cBhvr>
                                        <p:cTn id="29" dur="166" decel="50000">
                                          <p:stCondLst>
                                            <p:cond delay="676"/>
                                          </p:stCondLst>
                                        </p:cTn>
                                        <p:tgtEl>
                                          <p:spTgt spid="4"/>
                                        </p:tgtEl>
                                      </p:cBhvr>
                                      <p:to x="100000" y="100000"/>
                                    </p:animScale>
                                    <p:animScale>
                                      <p:cBhvr>
                                        <p:cTn id="30" dur="26">
                                          <p:stCondLst>
                                            <p:cond delay="1312"/>
                                          </p:stCondLst>
                                        </p:cTn>
                                        <p:tgtEl>
                                          <p:spTgt spid="4"/>
                                        </p:tgtEl>
                                      </p:cBhvr>
                                      <p:to x="100000" y="80000"/>
                                    </p:animScale>
                                    <p:animScale>
                                      <p:cBhvr>
                                        <p:cTn id="31" dur="166" decel="50000">
                                          <p:stCondLst>
                                            <p:cond delay="1338"/>
                                          </p:stCondLst>
                                        </p:cTn>
                                        <p:tgtEl>
                                          <p:spTgt spid="4"/>
                                        </p:tgtEl>
                                      </p:cBhvr>
                                      <p:to x="100000" y="100000"/>
                                    </p:animScale>
                                    <p:animScale>
                                      <p:cBhvr>
                                        <p:cTn id="32" dur="26">
                                          <p:stCondLst>
                                            <p:cond delay="1642"/>
                                          </p:stCondLst>
                                        </p:cTn>
                                        <p:tgtEl>
                                          <p:spTgt spid="4"/>
                                        </p:tgtEl>
                                      </p:cBhvr>
                                      <p:to x="100000" y="90000"/>
                                    </p:animScale>
                                    <p:animScale>
                                      <p:cBhvr>
                                        <p:cTn id="33" dur="166" decel="50000">
                                          <p:stCondLst>
                                            <p:cond delay="1668"/>
                                          </p:stCondLst>
                                        </p:cTn>
                                        <p:tgtEl>
                                          <p:spTgt spid="4"/>
                                        </p:tgtEl>
                                      </p:cBhvr>
                                      <p:to x="100000" y="100000"/>
                                    </p:animScale>
                                    <p:animScale>
                                      <p:cBhvr>
                                        <p:cTn id="34" dur="26">
                                          <p:stCondLst>
                                            <p:cond delay="1808"/>
                                          </p:stCondLst>
                                        </p:cTn>
                                        <p:tgtEl>
                                          <p:spTgt spid="4"/>
                                        </p:tgtEl>
                                      </p:cBhvr>
                                      <p:to x="100000" y="95000"/>
                                    </p:animScale>
                                    <p:animScale>
                                      <p:cBhvr>
                                        <p:cTn id="35" dur="166" decel="50000">
                                          <p:stCondLst>
                                            <p:cond delay="1834"/>
                                          </p:stCondLst>
                                        </p:cTn>
                                        <p:tgtEl>
                                          <p:spTgt spid="4"/>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000"/>
                                        <p:tgtEl>
                                          <p:spTgt spid="9"/>
                                        </p:tgtEl>
                                      </p:cBhvr>
                                    </p:animEffect>
                                    <p:anim calcmode="lin" valueType="num">
                                      <p:cBhvr>
                                        <p:cTn id="41" dur="2000" fill="hold"/>
                                        <p:tgtEl>
                                          <p:spTgt spid="9"/>
                                        </p:tgtEl>
                                        <p:attrNameLst>
                                          <p:attrName>ppt_w</p:attrName>
                                        </p:attrNameLst>
                                      </p:cBhvr>
                                      <p:tavLst>
                                        <p:tav tm="0" fmla="#ppt_w*sin(2.5*pi*$)">
                                          <p:val>
                                            <p:fltVal val="0"/>
                                          </p:val>
                                        </p:tav>
                                        <p:tav tm="100000">
                                          <p:val>
                                            <p:fltVal val="1"/>
                                          </p:val>
                                        </p:tav>
                                      </p:tavLst>
                                    </p:anim>
                                    <p:anim calcmode="lin" valueType="num">
                                      <p:cBhvr>
                                        <p:cTn id="42"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sp>
        <p:nvSpPr>
          <p:cNvPr id="351" name="Google Shape;351;p35"/>
          <p:cNvSpPr txBox="1">
            <a:spLocks noGrp="1"/>
          </p:cNvSpPr>
          <p:nvPr>
            <p:ph type="ctrTitle" idx="4294967295"/>
          </p:nvPr>
        </p:nvSpPr>
        <p:spPr>
          <a:xfrm>
            <a:off x="954600" y="17335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latin typeface="+mj-lt"/>
              </a:rPr>
              <a:t>Thanks!</a:t>
            </a:r>
            <a:endParaRPr sz="7200" dirty="0">
              <a:latin typeface="+mj-lt"/>
            </a:endParaRPr>
          </a:p>
        </p:txBody>
      </p:sp>
      <p:pic>
        <p:nvPicPr>
          <p:cNvPr id="353" name="Google Shape;353;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54" name="Google Shape;354;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55" name="Google Shape;355;p35"/>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19150"/>
            <a:ext cx="4876800" cy="541055"/>
          </a:xfrm>
        </p:spPr>
        <p:txBody>
          <a:bodyPr/>
          <a:lstStyle/>
          <a:p>
            <a:r>
              <a:rPr lang="id-ID" sz="4000" dirty="0">
                <a:latin typeface="+mj-lt"/>
              </a:rPr>
              <a:t>Nama Kelompok : </a:t>
            </a:r>
          </a:p>
        </p:txBody>
      </p:sp>
      <p:sp>
        <p:nvSpPr>
          <p:cNvPr id="3" name="Subtitle 2"/>
          <p:cNvSpPr>
            <a:spLocks noGrp="1"/>
          </p:cNvSpPr>
          <p:nvPr>
            <p:ph type="subTitle" idx="1"/>
          </p:nvPr>
        </p:nvSpPr>
        <p:spPr>
          <a:xfrm>
            <a:off x="685800" y="1657350"/>
            <a:ext cx="5257800" cy="2224960"/>
          </a:xfrm>
        </p:spPr>
        <p:txBody>
          <a:bodyPr/>
          <a:lstStyle/>
          <a:p>
            <a:pPr marL="0" lvl="0" indent="0">
              <a:spcBef>
                <a:spcPts val="600"/>
              </a:spcBef>
              <a:buClr>
                <a:schemeClr val="dk1"/>
              </a:buClr>
              <a:buSzPts val="1100"/>
            </a:pPr>
            <a:r>
              <a:rPr lang="id-ID" sz="2000" dirty="0">
                <a:latin typeface="+mj-lt"/>
              </a:rPr>
              <a:t>1. Bayu Samudera	        (20081010048) </a:t>
            </a:r>
          </a:p>
          <a:p>
            <a:pPr marL="0" indent="0">
              <a:spcBef>
                <a:spcPts val="600"/>
              </a:spcBef>
              <a:buClr>
                <a:schemeClr val="dk1"/>
              </a:buClr>
              <a:buSzPts val="1100"/>
            </a:pPr>
            <a:r>
              <a:rPr lang="id-ID" sz="2000" dirty="0">
                <a:latin typeface="+mj-lt"/>
              </a:rPr>
              <a:t>2. Yogie Wilvren Saragih       (20081010050)</a:t>
            </a:r>
          </a:p>
          <a:p>
            <a:pPr marL="0" lvl="0" indent="0">
              <a:spcBef>
                <a:spcPts val="600"/>
              </a:spcBef>
              <a:buClr>
                <a:schemeClr val="dk1"/>
              </a:buClr>
              <a:buSzPts val="1100"/>
            </a:pPr>
            <a:r>
              <a:rPr lang="id-ID" sz="2000" dirty="0">
                <a:latin typeface="+mj-lt"/>
              </a:rPr>
              <a:t>3. Mia Duwi Umiati  	        (20081010063)</a:t>
            </a:r>
          </a:p>
          <a:p>
            <a:pPr marL="0" lvl="0" indent="0">
              <a:spcBef>
                <a:spcPts val="600"/>
              </a:spcBef>
              <a:buClr>
                <a:schemeClr val="dk1"/>
              </a:buClr>
              <a:buSzPts val="1100"/>
            </a:pPr>
            <a:r>
              <a:rPr lang="id-ID" sz="2000" dirty="0">
                <a:latin typeface="+mj-lt"/>
              </a:rPr>
              <a:t>4. Mohammad Syarifuz Zaim (20081010081)</a:t>
            </a:r>
          </a:p>
          <a:p>
            <a:pPr marL="0" lvl="0" indent="0">
              <a:spcBef>
                <a:spcPts val="600"/>
              </a:spcBef>
              <a:buClr>
                <a:schemeClr val="dk1"/>
              </a:buClr>
              <a:buSzPts val="1100"/>
            </a:pPr>
            <a:endParaRPr lang="id-ID" sz="2000" dirty="0">
              <a:latin typeface="+mj-lt"/>
            </a:endParaRPr>
          </a:p>
          <a:p>
            <a:endParaRPr lang="id-ID" sz="2000" dirty="0">
              <a:latin typeface="+mj-lt"/>
            </a:endParaRPr>
          </a:p>
        </p:txBody>
      </p:sp>
      <p:pic>
        <p:nvPicPr>
          <p:cNvPr id="4" name="Google Shape;378;p38"/>
          <p:cNvPicPr preferRelativeResize="0"/>
          <p:nvPr/>
        </p:nvPicPr>
        <p:blipFill>
          <a:blip r:embed="rId2">
            <a:alphaModFix/>
          </a:blip>
          <a:stretch>
            <a:fillRect/>
          </a:stretch>
        </p:blipFill>
        <p:spPr>
          <a:xfrm>
            <a:off x="6066644" y="1200150"/>
            <a:ext cx="1781956" cy="1678301"/>
          </a:xfrm>
          <a:prstGeom prst="rect">
            <a:avLst/>
          </a:prstGeom>
          <a:noFill/>
          <a:ln>
            <a:noFill/>
          </a:ln>
        </p:spPr>
      </p:pic>
    </p:spTree>
    <p:extLst>
      <p:ext uri="{BB962C8B-B14F-4D97-AF65-F5344CB8AC3E}">
        <p14:creationId xmlns:p14="http://schemas.microsoft.com/office/powerpoint/2010/main" val="262439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pic>
        <p:nvPicPr>
          <p:cNvPr id="5"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cxnSp>
        <p:nvCxnSpPr>
          <p:cNvPr id="6"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pic>
        <p:nvPicPr>
          <p:cNvPr id="7" name="Google Shape;126;p19"/>
          <p:cNvPicPr preferRelativeResize="0"/>
          <p:nvPr/>
        </p:nvPicPr>
        <p:blipFill>
          <a:blip r:embed="rId4">
            <a:alphaModFix/>
          </a:blip>
          <a:stretch>
            <a:fillRect/>
          </a:stretch>
        </p:blipFill>
        <p:spPr>
          <a:xfrm>
            <a:off x="7660716" y="3287994"/>
            <a:ext cx="430025" cy="599150"/>
          </a:xfrm>
          <a:prstGeom prst="rect">
            <a:avLst/>
          </a:prstGeom>
          <a:noFill/>
          <a:ln>
            <a:noFill/>
          </a:ln>
        </p:spPr>
      </p:pic>
      <p:pic>
        <p:nvPicPr>
          <p:cNvPr id="9" name="Google Shape;127;p19"/>
          <p:cNvPicPr preferRelativeResize="0"/>
          <p:nvPr/>
        </p:nvPicPr>
        <p:blipFill>
          <a:blip r:embed="rId5">
            <a:alphaModFix/>
          </a:blip>
          <a:stretch>
            <a:fillRect/>
          </a:stretch>
        </p:blipFill>
        <p:spPr>
          <a:xfrm>
            <a:off x="8034133" y="3448355"/>
            <a:ext cx="430025" cy="599150"/>
          </a:xfrm>
          <a:prstGeom prst="rect">
            <a:avLst/>
          </a:prstGeom>
          <a:noFill/>
          <a:ln>
            <a:noFill/>
          </a:ln>
        </p:spPr>
      </p:pic>
      <p:cxnSp>
        <p:nvCxnSpPr>
          <p:cNvPr id="10"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1" name="Google Shape;119;p19"/>
          <p:cNvPicPr preferRelativeResize="0"/>
          <p:nvPr/>
        </p:nvPicPr>
        <p:blipFill>
          <a:blip r:embed="rId6">
            <a:alphaModFix/>
          </a:blip>
          <a:stretch>
            <a:fillRect/>
          </a:stretch>
        </p:blipFill>
        <p:spPr>
          <a:xfrm>
            <a:off x="7380302" y="1666762"/>
            <a:ext cx="848475" cy="555275"/>
          </a:xfrm>
          <a:prstGeom prst="rect">
            <a:avLst/>
          </a:prstGeom>
          <a:noFill/>
          <a:ln>
            <a:noFill/>
          </a:ln>
        </p:spPr>
      </p:pic>
      <p:pic>
        <p:nvPicPr>
          <p:cNvPr id="12" name="Google Shape;122;p19"/>
          <p:cNvPicPr preferRelativeResize="0"/>
          <p:nvPr/>
        </p:nvPicPr>
        <p:blipFill>
          <a:blip r:embed="rId7">
            <a:alphaModFix/>
          </a:blip>
          <a:stretch>
            <a:fillRect/>
          </a:stretch>
        </p:blipFill>
        <p:spPr>
          <a:xfrm>
            <a:off x="7629463" y="1032323"/>
            <a:ext cx="337866" cy="894276"/>
          </a:xfrm>
          <a:prstGeom prst="rect">
            <a:avLst/>
          </a:prstGeom>
          <a:noFill/>
          <a:ln>
            <a:noFill/>
          </a:ln>
        </p:spPr>
      </p:pic>
      <p:pic>
        <p:nvPicPr>
          <p:cNvPr id="13" name="Google Shape;116;p19"/>
          <p:cNvPicPr preferRelativeResize="0"/>
          <p:nvPr/>
        </p:nvPicPr>
        <p:blipFill>
          <a:blip r:embed="rId8">
            <a:alphaModFix/>
          </a:blip>
          <a:stretch>
            <a:fillRect/>
          </a:stretch>
        </p:blipFill>
        <p:spPr>
          <a:xfrm>
            <a:off x="5654025" y="2170138"/>
            <a:ext cx="1111472" cy="961913"/>
          </a:xfrm>
          <a:prstGeom prst="rect">
            <a:avLst/>
          </a:prstGeom>
          <a:noFill/>
          <a:ln>
            <a:noFill/>
          </a:ln>
        </p:spPr>
      </p:pic>
      <p:pic>
        <p:nvPicPr>
          <p:cNvPr id="14" name="Google Shape;117;p19"/>
          <p:cNvPicPr preferRelativeResize="0"/>
          <p:nvPr/>
        </p:nvPicPr>
        <p:blipFill>
          <a:blip r:embed="rId8">
            <a:alphaModFix/>
          </a:blip>
          <a:stretch>
            <a:fillRect/>
          </a:stretch>
        </p:blipFill>
        <p:spPr>
          <a:xfrm>
            <a:off x="5654025" y="1777572"/>
            <a:ext cx="1111472" cy="961913"/>
          </a:xfrm>
          <a:prstGeom prst="rect">
            <a:avLst/>
          </a:prstGeom>
          <a:noFill/>
          <a:ln>
            <a:noFill/>
          </a:ln>
        </p:spPr>
      </p:pic>
      <p:sp>
        <p:nvSpPr>
          <p:cNvPr id="15"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18;p19"/>
          <p:cNvPicPr preferRelativeResize="0"/>
          <p:nvPr/>
        </p:nvPicPr>
        <p:blipFill>
          <a:blip r:embed="rId9">
            <a:alphaModFix/>
          </a:blip>
          <a:stretch>
            <a:fillRect/>
          </a:stretch>
        </p:blipFill>
        <p:spPr>
          <a:xfrm>
            <a:off x="5587011" y="756240"/>
            <a:ext cx="1245500" cy="799942"/>
          </a:xfrm>
          <a:prstGeom prst="rect">
            <a:avLst/>
          </a:prstGeom>
          <a:noFill/>
          <a:ln>
            <a:noFill/>
          </a:ln>
        </p:spPr>
      </p:pic>
      <p:pic>
        <p:nvPicPr>
          <p:cNvPr id="17"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cxnSp>
        <p:nvCxnSpPr>
          <p:cNvPr id="18"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9"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20" name="Google Shape;115;p19"/>
          <p:cNvPicPr preferRelativeResize="0"/>
          <p:nvPr/>
        </p:nvPicPr>
        <p:blipFill>
          <a:blip r:embed="rId11">
            <a:alphaModFix/>
          </a:blip>
          <a:stretch>
            <a:fillRect/>
          </a:stretch>
        </p:blipFill>
        <p:spPr>
          <a:xfrm>
            <a:off x="4569684" y="1556163"/>
            <a:ext cx="481900" cy="555275"/>
          </a:xfrm>
          <a:prstGeom prst="rect">
            <a:avLst/>
          </a:prstGeom>
          <a:noFill/>
          <a:ln>
            <a:noFill/>
          </a:ln>
        </p:spPr>
      </p:pic>
      <p:pic>
        <p:nvPicPr>
          <p:cNvPr id="21" name="Google Shape;114;p19"/>
          <p:cNvPicPr preferRelativeResize="0"/>
          <p:nvPr/>
        </p:nvPicPr>
        <p:blipFill>
          <a:blip r:embed="rId12">
            <a:alphaModFix/>
          </a:blip>
          <a:stretch>
            <a:fillRect/>
          </a:stretch>
        </p:blipFill>
        <p:spPr>
          <a:xfrm>
            <a:off x="4386955" y="1434470"/>
            <a:ext cx="481900" cy="555275"/>
          </a:xfrm>
          <a:prstGeom prst="rect">
            <a:avLst/>
          </a:prstGeom>
          <a:noFill/>
          <a:ln>
            <a:noFill/>
          </a:ln>
        </p:spPr>
      </p:pic>
      <p:sp>
        <p:nvSpPr>
          <p:cNvPr id="71" name="Google Shape;71;p14"/>
          <p:cNvSpPr txBox="1">
            <a:spLocks noGrp="1"/>
          </p:cNvSpPr>
          <p:nvPr>
            <p:ph type="title"/>
          </p:nvPr>
        </p:nvSpPr>
        <p:spPr>
          <a:xfrm>
            <a:off x="1080360" y="2043827"/>
            <a:ext cx="6615840" cy="75652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solidFill>
                  <a:schemeClr val="bg1"/>
                </a:solidFill>
              </a:rPr>
              <a:t>KOMPUTER</a:t>
            </a:r>
            <a:r>
              <a:rPr lang="id-ID" sz="4000" dirty="0">
                <a:solidFill>
                  <a:schemeClr val="bg1"/>
                </a:solidFill>
              </a:rPr>
              <a:t> ITU APA SIH?</a:t>
            </a:r>
            <a:r>
              <a:rPr lang="en-US" sz="4000" dirty="0">
                <a:solidFill>
                  <a:schemeClr val="bg1"/>
                </a:solidFill>
              </a:rPr>
              <a:t> </a:t>
            </a:r>
            <a:endParaRPr sz="4000" dirty="0">
              <a:solidFill>
                <a:schemeClr val="bg1"/>
              </a:solidFill>
            </a:endParaRPr>
          </a:p>
        </p:txBody>
      </p:sp>
      <p:pic>
        <p:nvPicPr>
          <p:cNvPr id="22" name="Google Shape;355;p35"/>
          <p:cNvPicPr preferRelativeResize="0"/>
          <p:nvPr/>
        </p:nvPicPr>
        <p:blipFill>
          <a:blip r:embed="rId13">
            <a:alphaModFix/>
          </a:blip>
          <a:stretch>
            <a:fillRect/>
          </a:stretch>
        </p:blipFill>
        <p:spPr>
          <a:xfrm>
            <a:off x="7400596" y="193639"/>
            <a:ext cx="1057604" cy="9303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750" fill="hold"/>
                                        <p:tgtEl>
                                          <p:spTgt spid="71"/>
                                        </p:tgtEl>
                                        <p:attrNameLst>
                                          <p:attrName>ppt_x</p:attrName>
                                        </p:attrNameLst>
                                      </p:cBhvr>
                                      <p:tavLst>
                                        <p:tav tm="0">
                                          <p:val>
                                            <p:strVal val="#ppt_x"/>
                                          </p:val>
                                        </p:tav>
                                        <p:tav tm="100000">
                                          <p:val>
                                            <p:strVal val="#ppt_x"/>
                                          </p:val>
                                        </p:tav>
                                      </p:tavLst>
                                    </p:anim>
                                    <p:anim calcmode="lin" valueType="num">
                                      <p:cBhvr additive="base">
                                        <p:cTn id="8" dur="75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5750"/>
            <a:ext cx="6248400" cy="777625"/>
          </a:xfrm>
        </p:spPr>
        <p:txBody>
          <a:bodyPr/>
          <a:lstStyle/>
          <a:p>
            <a:r>
              <a:rPr lang="id-ID" sz="3600" dirty="0"/>
              <a:t>Definisi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a:t>
            </a:fld>
            <a:endParaRPr lang="en"/>
          </a:p>
        </p:txBody>
      </p:sp>
      <p:pic>
        <p:nvPicPr>
          <p:cNvPr id="7" name="Google Shape;61;p13"/>
          <p:cNvPicPr preferRelativeResize="0"/>
          <p:nvPr/>
        </p:nvPicPr>
        <p:blipFill>
          <a:blip r:embed="rId2">
            <a:alphaModFix/>
          </a:blip>
          <a:stretch>
            <a:fillRect/>
          </a:stretch>
        </p:blipFill>
        <p:spPr>
          <a:xfrm>
            <a:off x="5894475" y="1050906"/>
            <a:ext cx="1782850" cy="2031750"/>
          </a:xfrm>
          <a:prstGeom prst="rect">
            <a:avLst/>
          </a:prstGeom>
          <a:noFill/>
          <a:ln>
            <a:noFill/>
          </a:ln>
        </p:spPr>
      </p:pic>
      <p:pic>
        <p:nvPicPr>
          <p:cNvPr id="8" name="Google Shape;62;p13"/>
          <p:cNvPicPr preferRelativeResize="0"/>
          <p:nvPr/>
        </p:nvPicPr>
        <p:blipFill>
          <a:blip r:embed="rId3">
            <a:alphaModFix/>
          </a:blip>
          <a:stretch>
            <a:fillRect/>
          </a:stretch>
        </p:blipFill>
        <p:spPr>
          <a:xfrm>
            <a:off x="5320814" y="378324"/>
            <a:ext cx="662500" cy="726550"/>
          </a:xfrm>
          <a:prstGeom prst="rect">
            <a:avLst/>
          </a:prstGeom>
          <a:noFill/>
          <a:ln>
            <a:noFill/>
          </a:ln>
        </p:spPr>
      </p:pic>
      <p:pic>
        <p:nvPicPr>
          <p:cNvPr id="9" name="Google Shape;63;p13"/>
          <p:cNvPicPr preferRelativeResize="0"/>
          <p:nvPr/>
        </p:nvPicPr>
        <p:blipFill>
          <a:blip r:embed="rId4">
            <a:alphaModFix/>
          </a:blip>
          <a:stretch>
            <a:fillRect/>
          </a:stretch>
        </p:blipFill>
        <p:spPr>
          <a:xfrm>
            <a:off x="7593770" y="884611"/>
            <a:ext cx="482075" cy="525200"/>
          </a:xfrm>
          <a:prstGeom prst="rect">
            <a:avLst/>
          </a:prstGeom>
          <a:noFill/>
          <a:ln>
            <a:noFill/>
          </a:ln>
        </p:spPr>
      </p:pic>
      <p:pic>
        <p:nvPicPr>
          <p:cNvPr id="10" name="Google Shape;64;p13"/>
          <p:cNvPicPr preferRelativeResize="0"/>
          <p:nvPr/>
        </p:nvPicPr>
        <p:blipFill>
          <a:blip r:embed="rId5">
            <a:alphaModFix/>
          </a:blip>
          <a:stretch>
            <a:fillRect/>
          </a:stretch>
        </p:blipFill>
        <p:spPr>
          <a:xfrm>
            <a:off x="5621692" y="4034576"/>
            <a:ext cx="586165" cy="686300"/>
          </a:xfrm>
          <a:prstGeom prst="rect">
            <a:avLst/>
          </a:prstGeom>
          <a:noFill/>
          <a:ln>
            <a:noFill/>
          </a:ln>
        </p:spPr>
      </p:pic>
      <p:pic>
        <p:nvPicPr>
          <p:cNvPr id="11" name="Google Shape;65;p13"/>
          <p:cNvPicPr preferRelativeResize="0"/>
          <p:nvPr/>
        </p:nvPicPr>
        <p:blipFill>
          <a:blip r:embed="rId6">
            <a:alphaModFix/>
          </a:blip>
          <a:stretch>
            <a:fillRect/>
          </a:stretch>
        </p:blipFill>
        <p:spPr>
          <a:xfrm>
            <a:off x="8404399" y="3624439"/>
            <a:ext cx="321850" cy="448425"/>
          </a:xfrm>
          <a:prstGeom prst="rect">
            <a:avLst/>
          </a:prstGeom>
          <a:noFill/>
          <a:ln>
            <a:noFill/>
          </a:ln>
        </p:spPr>
      </p:pic>
      <p:pic>
        <p:nvPicPr>
          <p:cNvPr id="12" name="Google Shape;66;p13"/>
          <p:cNvPicPr preferRelativeResize="0"/>
          <p:nvPr/>
        </p:nvPicPr>
        <p:blipFill>
          <a:blip r:embed="rId6">
            <a:alphaModFix/>
          </a:blip>
          <a:stretch>
            <a:fillRect/>
          </a:stretch>
        </p:blipFill>
        <p:spPr>
          <a:xfrm>
            <a:off x="8664593" y="3757882"/>
            <a:ext cx="321850" cy="448425"/>
          </a:xfrm>
          <a:prstGeom prst="rect">
            <a:avLst/>
          </a:prstGeom>
          <a:noFill/>
          <a:ln>
            <a:noFill/>
          </a:ln>
        </p:spPr>
      </p:pic>
      <p:sp>
        <p:nvSpPr>
          <p:cNvPr id="3" name="Text Placeholder 2"/>
          <p:cNvSpPr>
            <a:spLocks noGrp="1"/>
          </p:cNvSpPr>
          <p:nvPr>
            <p:ph type="body" idx="1"/>
          </p:nvPr>
        </p:nvSpPr>
        <p:spPr>
          <a:xfrm>
            <a:off x="304800" y="1532277"/>
            <a:ext cx="6089937" cy="2868273"/>
          </a:xfrm>
        </p:spPr>
        <p:txBody>
          <a:bodyPr/>
          <a:lstStyle/>
          <a:p>
            <a:pPr marL="101600" indent="0">
              <a:buNone/>
            </a:pPr>
            <a:r>
              <a:rPr lang="en-US" dirty="0" err="1">
                <a:solidFill>
                  <a:schemeClr val="accent4"/>
                </a:solidFill>
              </a:rPr>
              <a:t>Seperangkat</a:t>
            </a:r>
            <a:r>
              <a:rPr lang="en-US" dirty="0">
                <a:solidFill>
                  <a:schemeClr val="accent4"/>
                </a:solidFill>
              </a:rPr>
              <a:t> </a:t>
            </a:r>
            <a:r>
              <a:rPr lang="en-US" dirty="0" err="1">
                <a:solidFill>
                  <a:schemeClr val="accent4"/>
                </a:solidFill>
              </a:rPr>
              <a:t>elektronik</a:t>
            </a:r>
            <a:r>
              <a:rPr lang="en-US" dirty="0">
                <a:solidFill>
                  <a:schemeClr val="accent4"/>
                </a:solidFill>
              </a:rPr>
              <a:t> yang </a:t>
            </a:r>
            <a:r>
              <a:rPr lang="en-US" dirty="0" err="1">
                <a:solidFill>
                  <a:schemeClr val="accent4"/>
                </a:solidFill>
              </a:rPr>
              <a:t>mampu</a:t>
            </a:r>
            <a:r>
              <a:rPr lang="en-US" dirty="0">
                <a:solidFill>
                  <a:schemeClr val="accent4"/>
                </a:solidFill>
              </a:rPr>
              <a:t> </a:t>
            </a:r>
            <a:r>
              <a:rPr lang="en-US" dirty="0" err="1">
                <a:solidFill>
                  <a:schemeClr val="accent4"/>
                </a:solidFill>
              </a:rPr>
              <a:t>melakukan</a:t>
            </a:r>
            <a:r>
              <a:rPr lang="en-US" dirty="0">
                <a:solidFill>
                  <a:schemeClr val="accent4"/>
                </a:solidFill>
              </a:rPr>
              <a:t> </a:t>
            </a:r>
            <a:r>
              <a:rPr lang="en-US" dirty="0" err="1">
                <a:solidFill>
                  <a:schemeClr val="accent4"/>
                </a:solidFill>
              </a:rPr>
              <a:t>serangkaian</a:t>
            </a:r>
            <a:r>
              <a:rPr lang="en-US" dirty="0">
                <a:solidFill>
                  <a:schemeClr val="accent4"/>
                </a:solidFill>
              </a:rPr>
              <a:t> </a:t>
            </a:r>
            <a:r>
              <a:rPr lang="en-US" dirty="0" err="1">
                <a:solidFill>
                  <a:schemeClr val="accent4"/>
                </a:solidFill>
              </a:rPr>
              <a:t>tugas</a:t>
            </a:r>
            <a:r>
              <a:rPr lang="en-US" dirty="0">
                <a:solidFill>
                  <a:schemeClr val="accent4"/>
                </a:solidFill>
              </a:rPr>
              <a:t>.   </a:t>
            </a:r>
            <a:r>
              <a:rPr lang="en-US" dirty="0" err="1">
                <a:solidFill>
                  <a:schemeClr val="accent4"/>
                </a:solidFill>
              </a:rPr>
              <a:t>Menerima</a:t>
            </a:r>
            <a:r>
              <a:rPr lang="en-US" dirty="0">
                <a:solidFill>
                  <a:schemeClr val="accent4"/>
                </a:solidFill>
              </a:rPr>
              <a:t> input, </a:t>
            </a:r>
            <a:r>
              <a:rPr lang="en-US" dirty="0" err="1">
                <a:solidFill>
                  <a:schemeClr val="accent4"/>
                </a:solidFill>
              </a:rPr>
              <a:t>kemudian</a:t>
            </a:r>
            <a:r>
              <a:rPr lang="en-US" dirty="0">
                <a:solidFill>
                  <a:schemeClr val="accent4"/>
                </a:solidFill>
              </a:rPr>
              <a:t> </a:t>
            </a:r>
            <a:r>
              <a:rPr lang="en-US" dirty="0" err="1">
                <a:solidFill>
                  <a:schemeClr val="accent4"/>
                </a:solidFill>
              </a:rPr>
              <a:t>diproses</a:t>
            </a:r>
            <a:r>
              <a:rPr lang="en-US" dirty="0">
                <a:solidFill>
                  <a:schemeClr val="accent4"/>
                </a:solidFill>
              </a:rPr>
              <a:t> </a:t>
            </a:r>
            <a:r>
              <a:rPr lang="en-US" dirty="0" err="1">
                <a:solidFill>
                  <a:schemeClr val="accent4"/>
                </a:solidFill>
              </a:rPr>
              <a:t>sesuai</a:t>
            </a:r>
            <a:r>
              <a:rPr lang="en-US" dirty="0">
                <a:solidFill>
                  <a:schemeClr val="accent4"/>
                </a:solidFill>
              </a:rPr>
              <a:t> </a:t>
            </a:r>
            <a:r>
              <a:rPr lang="en-US" dirty="0" err="1">
                <a:solidFill>
                  <a:schemeClr val="accent4"/>
                </a:solidFill>
              </a:rPr>
              <a:t>dengan</a:t>
            </a:r>
            <a:r>
              <a:rPr lang="en-US" dirty="0">
                <a:solidFill>
                  <a:schemeClr val="accent4"/>
                </a:solidFill>
              </a:rPr>
              <a:t> </a:t>
            </a:r>
            <a:r>
              <a:rPr lang="en-US" dirty="0" err="1">
                <a:solidFill>
                  <a:schemeClr val="accent4"/>
                </a:solidFill>
              </a:rPr>
              <a:t>perintah</a:t>
            </a:r>
            <a:r>
              <a:rPr lang="en-US" dirty="0">
                <a:solidFill>
                  <a:schemeClr val="accent4"/>
                </a:solidFill>
              </a:rPr>
              <a:t> </a:t>
            </a:r>
            <a:r>
              <a:rPr lang="en-US" dirty="0" err="1">
                <a:solidFill>
                  <a:schemeClr val="accent4"/>
                </a:solidFill>
              </a:rPr>
              <a:t>atau</a:t>
            </a:r>
            <a:r>
              <a:rPr lang="en-US" dirty="0">
                <a:solidFill>
                  <a:schemeClr val="accent4"/>
                </a:solidFill>
              </a:rPr>
              <a:t> </a:t>
            </a:r>
            <a:r>
              <a:rPr lang="en-US" dirty="0" err="1">
                <a:solidFill>
                  <a:schemeClr val="accent4"/>
                </a:solidFill>
              </a:rPr>
              <a:t>instruksi</a:t>
            </a:r>
            <a:r>
              <a:rPr lang="en-US" dirty="0">
                <a:solidFill>
                  <a:schemeClr val="accent4"/>
                </a:solidFill>
              </a:rPr>
              <a:t> yang </a:t>
            </a:r>
            <a:r>
              <a:rPr lang="en-US" dirty="0" err="1">
                <a:solidFill>
                  <a:schemeClr val="accent4"/>
                </a:solidFill>
              </a:rPr>
              <a:t>diberikan</a:t>
            </a:r>
            <a:r>
              <a:rPr lang="en-US" dirty="0">
                <a:solidFill>
                  <a:schemeClr val="accent4"/>
                </a:solidFill>
              </a:rPr>
              <a:t> </a:t>
            </a:r>
            <a:r>
              <a:rPr lang="en-US" dirty="0" err="1">
                <a:solidFill>
                  <a:schemeClr val="accent4"/>
                </a:solidFill>
              </a:rPr>
              <a:t>dan</a:t>
            </a:r>
            <a:r>
              <a:rPr lang="en-US" dirty="0">
                <a:solidFill>
                  <a:schemeClr val="accent4"/>
                </a:solidFill>
              </a:rPr>
              <a:t> </a:t>
            </a:r>
            <a:r>
              <a:rPr lang="en-US" dirty="0" err="1">
                <a:solidFill>
                  <a:schemeClr val="accent4"/>
                </a:solidFill>
              </a:rPr>
              <a:t>menghasilkan</a:t>
            </a:r>
            <a:r>
              <a:rPr lang="en-US" dirty="0">
                <a:solidFill>
                  <a:schemeClr val="accent4"/>
                </a:solidFill>
              </a:rPr>
              <a:t> output yang </a:t>
            </a:r>
            <a:r>
              <a:rPr lang="en-US" dirty="0" err="1">
                <a:solidFill>
                  <a:schemeClr val="accent4"/>
                </a:solidFill>
              </a:rPr>
              <a:t>dikeluarkan</a:t>
            </a:r>
            <a:r>
              <a:rPr lang="en-US" dirty="0">
                <a:solidFill>
                  <a:schemeClr val="accent4"/>
                </a:solidFill>
              </a:rPr>
              <a:t> </a:t>
            </a:r>
            <a:r>
              <a:rPr lang="en-US" dirty="0" err="1">
                <a:solidFill>
                  <a:schemeClr val="accent4"/>
                </a:solidFill>
              </a:rPr>
              <a:t>berupa</a:t>
            </a:r>
            <a:r>
              <a:rPr lang="en-US" dirty="0">
                <a:solidFill>
                  <a:schemeClr val="accent4"/>
                </a:solidFill>
              </a:rPr>
              <a:t> </a:t>
            </a:r>
            <a:r>
              <a:rPr lang="en-US" dirty="0" err="1">
                <a:solidFill>
                  <a:schemeClr val="accent4"/>
                </a:solidFill>
              </a:rPr>
              <a:t>informasi</a:t>
            </a:r>
            <a:r>
              <a:rPr lang="en-US" dirty="0">
                <a:solidFill>
                  <a:schemeClr val="accent4"/>
                </a:solidFill>
              </a:rPr>
              <a:t>.</a:t>
            </a:r>
          </a:p>
          <a:p>
            <a:endParaRPr lang="id-ID" dirty="0"/>
          </a:p>
        </p:txBody>
      </p:sp>
    </p:spTree>
    <p:extLst>
      <p:ext uri="{BB962C8B-B14F-4D97-AF65-F5344CB8AC3E}">
        <p14:creationId xmlns:p14="http://schemas.microsoft.com/office/powerpoint/2010/main" val="3409708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oogle Shape;115;p19"/>
          <p:cNvPicPr preferRelativeResize="0"/>
          <p:nvPr/>
        </p:nvPicPr>
        <p:blipFill>
          <a:blip r:embed="rId2">
            <a:alphaModFix/>
          </a:blip>
          <a:stretch>
            <a:fillRect/>
          </a:stretch>
        </p:blipFill>
        <p:spPr>
          <a:xfrm>
            <a:off x="984180" y="830680"/>
            <a:ext cx="398265" cy="458905"/>
          </a:xfrm>
          <a:prstGeom prst="rect">
            <a:avLst/>
          </a:prstGeom>
          <a:noFill/>
          <a:ln>
            <a:noFill/>
          </a:ln>
        </p:spPr>
      </p:pic>
      <p:pic>
        <p:nvPicPr>
          <p:cNvPr id="27" name="Google Shape;114;p19"/>
          <p:cNvPicPr preferRelativeResize="0"/>
          <p:nvPr/>
        </p:nvPicPr>
        <p:blipFill>
          <a:blip r:embed="rId3">
            <a:alphaModFix/>
          </a:blip>
          <a:stretch>
            <a:fillRect/>
          </a:stretch>
        </p:blipFill>
        <p:spPr>
          <a:xfrm>
            <a:off x="1167692" y="782496"/>
            <a:ext cx="481900" cy="555275"/>
          </a:xfrm>
          <a:prstGeom prst="rect">
            <a:avLst/>
          </a:prstGeom>
          <a:noFill/>
          <a:ln>
            <a:noFill/>
          </a:ln>
        </p:spPr>
      </p:pic>
      <p:pic>
        <p:nvPicPr>
          <p:cNvPr id="25" name="Google Shape;118;p19"/>
          <p:cNvPicPr preferRelativeResize="0"/>
          <p:nvPr/>
        </p:nvPicPr>
        <p:blipFill>
          <a:blip r:embed="rId4">
            <a:alphaModFix/>
          </a:blip>
          <a:stretch>
            <a:fillRect/>
          </a:stretch>
        </p:blipFill>
        <p:spPr>
          <a:xfrm>
            <a:off x="4175249" y="260192"/>
            <a:ext cx="1245500" cy="799942"/>
          </a:xfrm>
          <a:prstGeom prst="rect">
            <a:avLst/>
          </a:prstGeom>
          <a:noFill/>
          <a:ln>
            <a:noFill/>
          </a:ln>
        </p:spPr>
      </p:pic>
      <p:sp>
        <p:nvSpPr>
          <p:cNvPr id="2" name="Title 1"/>
          <p:cNvSpPr>
            <a:spLocks noGrp="1"/>
          </p:cNvSpPr>
          <p:nvPr>
            <p:ph type="title"/>
          </p:nvPr>
        </p:nvSpPr>
        <p:spPr>
          <a:xfrm>
            <a:off x="76200" y="57150"/>
            <a:ext cx="9067800" cy="857400"/>
          </a:xfrm>
        </p:spPr>
        <p:txBody>
          <a:bodyPr/>
          <a:lstStyle/>
          <a:p>
            <a:r>
              <a:rPr lang="id-ID" dirty="0"/>
              <a:t>Sejarah Terciptanya Komputer (Sebelum 1940)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lang="en"/>
          </a:p>
        </p:txBody>
      </p:sp>
      <p:sp>
        <p:nvSpPr>
          <p:cNvPr id="7" name="Right Arrow 6"/>
          <p:cNvSpPr/>
          <p:nvPr/>
        </p:nvSpPr>
        <p:spPr>
          <a:xfrm>
            <a:off x="755576" y="2800350"/>
            <a:ext cx="7488832" cy="554462"/>
          </a:xfrm>
          <a:prstGeom prst="rightArrow">
            <a:avLst/>
          </a:prstGeom>
          <a:solidFill>
            <a:schemeClr val="accent4">
              <a:lumMod val="60000"/>
              <a:lumOff val="40000"/>
            </a:schemeClr>
          </a:solidFill>
          <a:ln>
            <a:solidFill>
              <a:schemeClr val="accent4"/>
            </a:solidFill>
          </a:ln>
        </p:spPr>
        <p:style>
          <a:lnRef idx="1">
            <a:schemeClr val="accent4"/>
          </a:lnRef>
          <a:fillRef idx="2">
            <a:schemeClr val="accent4"/>
          </a:fillRef>
          <a:effectRef idx="1">
            <a:schemeClr val="accent4"/>
          </a:effectRef>
          <a:fontRef idx="minor">
            <a:schemeClr val="dk1"/>
          </a:fontRef>
        </p:style>
        <p:txBody>
          <a:bodyPr rtlCol="0" anchor="ctr"/>
          <a:lstStyle/>
          <a:p>
            <a:endParaRPr lang="id-ID" dirty="0">
              <a:solidFill>
                <a:srgbClr val="FF0000"/>
              </a:solidFill>
            </a:endParaRPr>
          </a:p>
        </p:txBody>
      </p:sp>
      <p:sp>
        <p:nvSpPr>
          <p:cNvPr id="17" name="Rectangle 16"/>
          <p:cNvSpPr/>
          <p:nvPr/>
        </p:nvSpPr>
        <p:spPr>
          <a:xfrm>
            <a:off x="152400" y="2075438"/>
            <a:ext cx="1540768" cy="420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chemeClr val="bg2">
                    <a:lumMod val="40000"/>
                    <a:lumOff val="60000"/>
                  </a:schemeClr>
                </a:solidFill>
              </a:rPr>
              <a:t>Abacus </a:t>
            </a:r>
          </a:p>
        </p:txBody>
      </p:sp>
      <p:sp>
        <p:nvSpPr>
          <p:cNvPr id="18" name="Rectangle 17"/>
          <p:cNvSpPr/>
          <p:nvPr/>
        </p:nvSpPr>
        <p:spPr>
          <a:xfrm>
            <a:off x="4724400" y="1885030"/>
            <a:ext cx="1540768" cy="38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rgbClr val="33CCCC"/>
                </a:solidFill>
              </a:rPr>
              <a:t>Mesin Analitik</a:t>
            </a:r>
          </a:p>
        </p:txBody>
      </p:sp>
      <p:sp>
        <p:nvSpPr>
          <p:cNvPr id="19" name="Rectangle 18"/>
          <p:cNvSpPr/>
          <p:nvPr/>
        </p:nvSpPr>
        <p:spPr>
          <a:xfrm>
            <a:off x="2286000" y="1962150"/>
            <a:ext cx="1694845" cy="420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rgbClr val="92D050"/>
                </a:solidFill>
              </a:rPr>
              <a:t>Kalkulator Digital </a:t>
            </a:r>
          </a:p>
        </p:txBody>
      </p:sp>
      <p:sp>
        <p:nvSpPr>
          <p:cNvPr id="20" name="Rectangle 19"/>
          <p:cNvSpPr/>
          <p:nvPr/>
        </p:nvSpPr>
        <p:spPr>
          <a:xfrm>
            <a:off x="6840394" y="1733550"/>
            <a:ext cx="1694845" cy="420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rgbClr val="CCFF66"/>
                </a:solidFill>
              </a:rPr>
              <a:t>Komputer Klasik</a:t>
            </a:r>
          </a:p>
        </p:txBody>
      </p:sp>
      <p:sp>
        <p:nvSpPr>
          <p:cNvPr id="21" name="Rectangle 20"/>
          <p:cNvSpPr/>
          <p:nvPr/>
        </p:nvSpPr>
        <p:spPr>
          <a:xfrm>
            <a:off x="5638800" y="4018630"/>
            <a:ext cx="1694845" cy="38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rgbClr val="00FF00"/>
                </a:solidFill>
              </a:rPr>
              <a:t>Komputer Digital</a:t>
            </a:r>
          </a:p>
        </p:txBody>
      </p:sp>
      <p:sp>
        <p:nvSpPr>
          <p:cNvPr id="23" name="Rectangle 22"/>
          <p:cNvSpPr/>
          <p:nvPr/>
        </p:nvSpPr>
        <p:spPr>
          <a:xfrm>
            <a:off x="955070" y="3790950"/>
            <a:ext cx="1864330" cy="420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srgbClr val="FF66CC"/>
                </a:solidFill>
              </a:rPr>
              <a:t>kalakulator Analog</a:t>
            </a:r>
          </a:p>
        </p:txBody>
      </p:sp>
      <p:pic>
        <p:nvPicPr>
          <p:cNvPr id="24" name="Google Shape;355;p35"/>
          <p:cNvPicPr preferRelativeResize="0"/>
          <p:nvPr/>
        </p:nvPicPr>
        <p:blipFill>
          <a:blip r:embed="rId5">
            <a:alphaModFix/>
          </a:blip>
          <a:stretch>
            <a:fillRect/>
          </a:stretch>
        </p:blipFill>
        <p:spPr>
          <a:xfrm>
            <a:off x="8117074" y="969314"/>
            <a:ext cx="1057604" cy="930311"/>
          </a:xfrm>
          <a:prstGeom prst="rect">
            <a:avLst/>
          </a:prstGeom>
          <a:noFill/>
          <a:ln>
            <a:noFill/>
          </a:ln>
        </p:spPr>
      </p:pic>
      <p:pic>
        <p:nvPicPr>
          <p:cNvPr id="28" name="Google Shape;125;p19"/>
          <p:cNvPicPr preferRelativeResize="0"/>
          <p:nvPr/>
        </p:nvPicPr>
        <p:blipFill>
          <a:blip r:embed="rId6">
            <a:alphaModFix/>
          </a:blip>
          <a:stretch>
            <a:fillRect/>
          </a:stretch>
        </p:blipFill>
        <p:spPr>
          <a:xfrm>
            <a:off x="134229" y="3933492"/>
            <a:ext cx="1019495" cy="1122001"/>
          </a:xfrm>
          <a:prstGeom prst="rect">
            <a:avLst/>
          </a:prstGeom>
          <a:noFill/>
          <a:ln>
            <a:noFill/>
          </a:ln>
        </p:spPr>
      </p:pic>
      <p:pic>
        <p:nvPicPr>
          <p:cNvPr id="29" name="Google Shape;126;p19"/>
          <p:cNvPicPr preferRelativeResize="0"/>
          <p:nvPr/>
        </p:nvPicPr>
        <p:blipFill>
          <a:blip r:embed="rId7">
            <a:alphaModFix/>
          </a:blip>
          <a:stretch>
            <a:fillRect/>
          </a:stretch>
        </p:blipFill>
        <p:spPr>
          <a:xfrm>
            <a:off x="8244408" y="4605343"/>
            <a:ext cx="323085" cy="450150"/>
          </a:xfrm>
          <a:prstGeom prst="rect">
            <a:avLst/>
          </a:prstGeom>
          <a:noFill/>
          <a:ln>
            <a:noFill/>
          </a:ln>
        </p:spPr>
      </p:pic>
      <p:pic>
        <p:nvPicPr>
          <p:cNvPr id="30" name="Google Shape;127;p19"/>
          <p:cNvPicPr preferRelativeResize="0"/>
          <p:nvPr/>
        </p:nvPicPr>
        <p:blipFill>
          <a:blip r:embed="rId8">
            <a:alphaModFix/>
          </a:blip>
          <a:stretch>
            <a:fillRect/>
          </a:stretch>
        </p:blipFill>
        <p:spPr>
          <a:xfrm>
            <a:off x="7902061" y="4494492"/>
            <a:ext cx="430025" cy="599150"/>
          </a:xfrm>
          <a:prstGeom prst="rect">
            <a:avLst/>
          </a:prstGeom>
          <a:noFill/>
          <a:ln>
            <a:noFill/>
          </a:ln>
        </p:spPr>
      </p:pic>
      <p:sp>
        <p:nvSpPr>
          <p:cNvPr id="31" name="Google Shape;128;p19"/>
          <p:cNvSpPr/>
          <p:nvPr/>
        </p:nvSpPr>
        <p:spPr>
          <a:xfrm>
            <a:off x="787449" y="2504580"/>
            <a:ext cx="279351" cy="52437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8;p19"/>
          <p:cNvSpPr/>
          <p:nvPr/>
        </p:nvSpPr>
        <p:spPr>
          <a:xfrm rot="10800000" flipH="1">
            <a:off x="1746692" y="2952750"/>
            <a:ext cx="310708" cy="82231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8;p19"/>
          <p:cNvSpPr/>
          <p:nvPr/>
        </p:nvSpPr>
        <p:spPr>
          <a:xfrm>
            <a:off x="7474807" y="2114550"/>
            <a:ext cx="371817" cy="1021849"/>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8;p19"/>
          <p:cNvSpPr/>
          <p:nvPr/>
        </p:nvSpPr>
        <p:spPr>
          <a:xfrm>
            <a:off x="5345481" y="2252396"/>
            <a:ext cx="307286" cy="928954"/>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8;p19"/>
          <p:cNvSpPr/>
          <p:nvPr/>
        </p:nvSpPr>
        <p:spPr>
          <a:xfrm>
            <a:off x="3009947" y="2343150"/>
            <a:ext cx="279351" cy="767731"/>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8;p19"/>
          <p:cNvSpPr/>
          <p:nvPr/>
        </p:nvSpPr>
        <p:spPr>
          <a:xfrm rot="10800000" flipH="1">
            <a:off x="6338212" y="3028950"/>
            <a:ext cx="341779" cy="994995"/>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1635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1000"/>
                                        <p:tgtEl>
                                          <p:spTgt spid="36"/>
                                        </p:tgtEl>
                                      </p:cBhvr>
                                    </p:animEffect>
                                    <p:anim calcmode="lin" valueType="num">
                                      <p:cBhvr>
                                        <p:cTn id="34" dur="1000" fill="hold"/>
                                        <p:tgtEl>
                                          <p:spTgt spid="36"/>
                                        </p:tgtEl>
                                        <p:attrNameLst>
                                          <p:attrName>ppt_x</p:attrName>
                                        </p:attrNameLst>
                                      </p:cBhvr>
                                      <p:tavLst>
                                        <p:tav tm="0">
                                          <p:val>
                                            <p:strVal val="#ppt_x"/>
                                          </p:val>
                                        </p:tav>
                                        <p:tav tm="100000">
                                          <p:val>
                                            <p:strVal val="#ppt_x"/>
                                          </p:val>
                                        </p:tav>
                                      </p:tavLst>
                                    </p:anim>
                                    <p:anim calcmode="lin" valueType="num">
                                      <p:cBhvr>
                                        <p:cTn id="3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down)">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circle(in)">
                                      <p:cBhvr>
                                        <p:cTn id="62" dur="20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ppt_x"/>
                                          </p:val>
                                        </p:tav>
                                        <p:tav tm="100000">
                                          <p:val>
                                            <p:strVal val="#ppt_x"/>
                                          </p:val>
                                        </p:tav>
                                      </p:tavLst>
                                    </p:anim>
                                    <p:anim calcmode="lin" valueType="num">
                                      <p:cBhvr additive="base">
                                        <p:cTn id="6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heel(1)">
                                      <p:cBhvr>
                                        <p:cTn id="7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P spid="18" grpId="0"/>
      <p:bldP spid="19" grpId="0"/>
      <p:bldP spid="20" grpId="0"/>
      <p:bldP spid="21" grpId="0"/>
      <p:bldP spid="23" grpId="0"/>
      <p:bldP spid="31" grpId="0" animBg="1"/>
      <p:bldP spid="33" grpId="0" animBg="1"/>
      <p:bldP spid="34" grpId="0" animBg="1"/>
      <p:bldP spid="35" grpId="0" animBg="1"/>
      <p:bldP spid="36"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18;p19">
            <a:extLst>
              <a:ext uri="{FF2B5EF4-FFF2-40B4-BE49-F238E27FC236}">
                <a16:creationId xmlns:a16="http://schemas.microsoft.com/office/drawing/2014/main" xmlns="" id="{1EBDCB6B-14D8-433D-B510-86FC414641CE}"/>
              </a:ext>
            </a:extLst>
          </p:cNvPr>
          <p:cNvPicPr preferRelativeResize="0"/>
          <p:nvPr/>
        </p:nvPicPr>
        <p:blipFill>
          <a:blip r:embed="rId2">
            <a:alphaModFix/>
          </a:blip>
          <a:stretch>
            <a:fillRect/>
          </a:stretch>
        </p:blipFill>
        <p:spPr>
          <a:xfrm>
            <a:off x="838200" y="587439"/>
            <a:ext cx="1245500" cy="799942"/>
          </a:xfrm>
          <a:prstGeom prst="rect">
            <a:avLst/>
          </a:prstGeom>
          <a:noFill/>
          <a:ln>
            <a:noFill/>
          </a:ln>
        </p:spPr>
      </p:pic>
      <p:sp>
        <p:nvSpPr>
          <p:cNvPr id="2" name="Title 1"/>
          <p:cNvSpPr>
            <a:spLocks noGrp="1"/>
          </p:cNvSpPr>
          <p:nvPr>
            <p:ph type="title"/>
          </p:nvPr>
        </p:nvSpPr>
        <p:spPr>
          <a:xfrm>
            <a:off x="113976" y="448262"/>
            <a:ext cx="7277424" cy="897750"/>
          </a:xfrm>
        </p:spPr>
        <p:txBody>
          <a:bodyPr/>
          <a:lstStyle/>
          <a:p>
            <a:r>
              <a:rPr lang="id-ID" dirty="0"/>
              <a:t>1. Munculnya Prekursor komputer</a:t>
            </a:r>
            <a:br>
              <a:rPr lang="id-ID" dirty="0"/>
            </a:br>
            <a:endParaRPr lang="id-ID"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a:t>
            </a:fld>
            <a:endParaRPr lang="en"/>
          </a:p>
        </p:txBody>
      </p:sp>
      <p:sp>
        <p:nvSpPr>
          <p:cNvPr id="4" name="Rectangle 3"/>
          <p:cNvSpPr/>
          <p:nvPr/>
        </p:nvSpPr>
        <p:spPr>
          <a:xfrm>
            <a:off x="1766455" y="1504950"/>
            <a:ext cx="1662545" cy="2743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accent4"/>
              </a:solidFill>
            </a:endParaRPr>
          </a:p>
          <a:p>
            <a:pPr algn="ctr"/>
            <a:endParaRPr lang="id-ID" dirty="0">
              <a:solidFill>
                <a:schemeClr val="accent4"/>
              </a:solidFill>
            </a:endParaRPr>
          </a:p>
          <a:p>
            <a:pPr algn="ctr"/>
            <a:endParaRPr lang="id-ID" dirty="0">
              <a:solidFill>
                <a:schemeClr val="accent4"/>
              </a:solidFill>
            </a:endParaRPr>
          </a:p>
          <a:p>
            <a:pPr algn="ctr"/>
            <a:endParaRPr lang="id-ID" dirty="0">
              <a:solidFill>
                <a:schemeClr val="accent4"/>
              </a:solidFill>
            </a:endParaRPr>
          </a:p>
          <a:p>
            <a:pPr algn="ctr"/>
            <a:r>
              <a:rPr lang="id-ID" dirty="0">
                <a:solidFill>
                  <a:schemeClr val="accent4"/>
                </a:solidFill>
              </a:rPr>
              <a:t>Komputer tercipta karena adanya kalkulasi dan awal kalkulasi adalah abacus, sejak sekitar abad ke 13</a:t>
            </a:r>
            <a:endParaRPr lang="id-ID" dirty="0"/>
          </a:p>
        </p:txBody>
      </p:sp>
      <p:sp>
        <p:nvSpPr>
          <p:cNvPr id="7" name="Rectangle 6"/>
          <p:cNvSpPr/>
          <p:nvPr/>
        </p:nvSpPr>
        <p:spPr>
          <a:xfrm>
            <a:off x="5401038" y="1428750"/>
            <a:ext cx="1761762" cy="2743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accent4"/>
              </a:solidFill>
            </a:endParaRPr>
          </a:p>
          <a:p>
            <a:pPr algn="ctr"/>
            <a:endParaRPr lang="id-ID" dirty="0">
              <a:solidFill>
                <a:schemeClr val="accent4"/>
              </a:solidFill>
            </a:endParaRPr>
          </a:p>
          <a:p>
            <a:pPr algn="ctr"/>
            <a:endParaRPr lang="id-ID" dirty="0">
              <a:solidFill>
                <a:schemeClr val="accent4"/>
              </a:solidFill>
            </a:endParaRPr>
          </a:p>
          <a:p>
            <a:pPr algn="ctr"/>
            <a:endParaRPr lang="id-ID" dirty="0">
              <a:solidFill>
                <a:schemeClr val="accent4"/>
              </a:solidFill>
            </a:endParaRPr>
          </a:p>
          <a:p>
            <a:pPr algn="ctr"/>
            <a:r>
              <a:rPr lang="id-ID" dirty="0">
                <a:solidFill>
                  <a:schemeClr val="accent4"/>
                </a:solidFill>
              </a:rPr>
              <a:t>Pada tahun 1623, Wilhelm Schickard menemukan kalkulator digital</a:t>
            </a:r>
            <a:endParaRPr lang="id-ID"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55" y="1477936"/>
            <a:ext cx="1662545" cy="101761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038" y="1376175"/>
            <a:ext cx="1761762" cy="111937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 name="Google Shape;355;p35">
            <a:extLst>
              <a:ext uri="{FF2B5EF4-FFF2-40B4-BE49-F238E27FC236}">
                <a16:creationId xmlns:a16="http://schemas.microsoft.com/office/drawing/2014/main" xmlns="" id="{CC2FE806-1C36-4270-A759-6733047A9D73}"/>
              </a:ext>
            </a:extLst>
          </p:cNvPr>
          <p:cNvPicPr preferRelativeResize="0"/>
          <p:nvPr/>
        </p:nvPicPr>
        <p:blipFill>
          <a:blip r:embed="rId5">
            <a:alphaModFix/>
          </a:blip>
          <a:stretch>
            <a:fillRect/>
          </a:stretch>
        </p:blipFill>
        <p:spPr>
          <a:xfrm>
            <a:off x="7848600" y="3317839"/>
            <a:ext cx="1057604" cy="930311"/>
          </a:xfrm>
          <a:prstGeom prst="rect">
            <a:avLst/>
          </a:prstGeom>
          <a:noFill/>
          <a:ln>
            <a:noFill/>
          </a:ln>
        </p:spPr>
      </p:pic>
    </p:spTree>
    <p:extLst>
      <p:ext uri="{BB962C8B-B14F-4D97-AF65-F5344CB8AC3E}">
        <p14:creationId xmlns:p14="http://schemas.microsoft.com/office/powerpoint/2010/main" val="8808200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ircle(in)">
                                      <p:cBhvr>
                                        <p:cTn id="11" dur="2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50" y="285750"/>
            <a:ext cx="6014400" cy="585615"/>
          </a:xfrm>
        </p:spPr>
        <p:txBody>
          <a:bodyPr/>
          <a:lstStyle/>
          <a:p>
            <a:r>
              <a:rPr lang="id-ID" dirty="0"/>
              <a:t>2. Komputer Pertama di Dunia</a:t>
            </a:r>
          </a:p>
        </p:txBody>
      </p:sp>
      <p:sp>
        <p:nvSpPr>
          <p:cNvPr id="3" name="Text Placeholder 2"/>
          <p:cNvSpPr>
            <a:spLocks noGrp="1"/>
          </p:cNvSpPr>
          <p:nvPr>
            <p:ph type="body" idx="1"/>
          </p:nvPr>
        </p:nvSpPr>
        <p:spPr>
          <a:xfrm>
            <a:off x="457200" y="915178"/>
            <a:ext cx="6698931" cy="838200"/>
          </a:xfrm>
        </p:spPr>
        <p:txBody>
          <a:bodyPr/>
          <a:lstStyle/>
          <a:p>
            <a:pPr marL="101600" indent="0">
              <a:buNone/>
            </a:pPr>
            <a:r>
              <a:rPr lang="id-ID" dirty="0">
                <a:solidFill>
                  <a:schemeClr val="accent4"/>
                </a:solidFill>
              </a:rPr>
              <a:t>Charles Babbage, seorang matematikawan dan penemu dari Inggris.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142100"/>
            <a:ext cx="1537089" cy="1820050"/>
          </a:xfrm>
          <a:prstGeom prst="rect">
            <a:avLst/>
          </a:prstGeom>
          <a:ln>
            <a:noFill/>
          </a:ln>
          <a:effectLst>
            <a:softEdge rad="112500"/>
          </a:effectLst>
        </p:spPr>
      </p:pic>
      <p:sp>
        <p:nvSpPr>
          <p:cNvPr id="6" name="Rectangle 5"/>
          <p:cNvSpPr/>
          <p:nvPr/>
        </p:nvSpPr>
        <p:spPr>
          <a:xfrm>
            <a:off x="5160550" y="1962150"/>
            <a:ext cx="1907630" cy="2743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dirty="0">
              <a:solidFill>
                <a:schemeClr val="accent4"/>
              </a:solidFill>
            </a:endParaRPr>
          </a:p>
          <a:p>
            <a:endParaRPr lang="id-ID" dirty="0">
              <a:solidFill>
                <a:schemeClr val="accent4"/>
              </a:solidFill>
            </a:endParaRPr>
          </a:p>
          <a:p>
            <a:endParaRPr lang="id-ID" dirty="0">
              <a:solidFill>
                <a:schemeClr val="accent4"/>
              </a:solidFill>
            </a:endParaRPr>
          </a:p>
          <a:p>
            <a:endParaRPr lang="id-ID" dirty="0">
              <a:solidFill>
                <a:schemeClr val="accent4"/>
              </a:solidFill>
            </a:endParaRPr>
          </a:p>
          <a:p>
            <a:endParaRPr lang="id-ID" dirty="0">
              <a:solidFill>
                <a:schemeClr val="accent4"/>
              </a:solidFill>
            </a:endParaRPr>
          </a:p>
          <a:p>
            <a:r>
              <a:rPr lang="id-ID" dirty="0">
                <a:solidFill>
                  <a:schemeClr val="accent4"/>
                </a:solidFill>
              </a:rPr>
              <a:t>Menciptakan mesin otomatis komputer digital (untuk menyimpan, membaca, mengolah dan mencetak)</a:t>
            </a:r>
          </a:p>
        </p:txBody>
      </p:sp>
      <p:sp>
        <p:nvSpPr>
          <p:cNvPr id="7" name="Rectangle 6"/>
          <p:cNvSpPr/>
          <p:nvPr/>
        </p:nvSpPr>
        <p:spPr>
          <a:xfrm>
            <a:off x="1333667" y="1962150"/>
            <a:ext cx="1419551" cy="27432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id-ID" dirty="0">
              <a:solidFill>
                <a:schemeClr val="accent4"/>
              </a:solidFill>
            </a:endParaRPr>
          </a:p>
          <a:p>
            <a:pPr fontAlgn="base"/>
            <a:endParaRPr lang="id-ID" dirty="0">
              <a:solidFill>
                <a:schemeClr val="accent4"/>
              </a:solidFill>
            </a:endParaRPr>
          </a:p>
          <a:p>
            <a:pPr fontAlgn="base"/>
            <a:endParaRPr lang="id-ID" dirty="0">
              <a:solidFill>
                <a:schemeClr val="accent4"/>
              </a:solidFill>
            </a:endParaRPr>
          </a:p>
          <a:p>
            <a:pPr fontAlgn="base"/>
            <a:endParaRPr lang="id-ID" dirty="0">
              <a:solidFill>
                <a:schemeClr val="accent4"/>
              </a:solidFill>
            </a:endParaRPr>
          </a:p>
          <a:p>
            <a:pPr fontAlgn="base"/>
            <a:r>
              <a:rPr lang="id-ID" dirty="0">
                <a:solidFill>
                  <a:schemeClr val="accent4"/>
                </a:solidFill>
              </a:rPr>
              <a:t>Di tahun 1833, menciptakan mesin analitik</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667" y="1962150"/>
            <a:ext cx="1409533" cy="135444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794" y="1956094"/>
            <a:ext cx="1892386" cy="123131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1" name="Google Shape;117;p19">
            <a:extLst>
              <a:ext uri="{FF2B5EF4-FFF2-40B4-BE49-F238E27FC236}">
                <a16:creationId xmlns:a16="http://schemas.microsoft.com/office/drawing/2014/main" xmlns="" id="{1C812E92-F953-42E0-B606-0E8B5CE06F75}"/>
              </a:ext>
            </a:extLst>
          </p:cNvPr>
          <p:cNvPicPr preferRelativeResize="0"/>
          <p:nvPr/>
        </p:nvPicPr>
        <p:blipFill>
          <a:blip r:embed="rId5">
            <a:alphaModFix/>
          </a:blip>
          <a:stretch>
            <a:fillRect/>
          </a:stretch>
        </p:blipFill>
        <p:spPr>
          <a:xfrm>
            <a:off x="76200" y="4552950"/>
            <a:ext cx="835065" cy="597272"/>
          </a:xfrm>
          <a:prstGeom prst="rect">
            <a:avLst/>
          </a:prstGeom>
          <a:noFill/>
          <a:ln>
            <a:noFill/>
          </a:ln>
        </p:spPr>
      </p:pic>
    </p:spTree>
    <p:extLst>
      <p:ext uri="{BB962C8B-B14F-4D97-AF65-F5344CB8AC3E}">
        <p14:creationId xmlns:p14="http://schemas.microsoft.com/office/powerpoint/2010/main" val="91628736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400" y="1833800"/>
            <a:ext cx="1561368" cy="1249095"/>
          </a:xfrm>
          <a:prstGeom prst="rect">
            <a:avLst/>
          </a:prstGeom>
        </p:spPr>
      </p:pic>
      <p:grpSp>
        <p:nvGrpSpPr>
          <p:cNvPr id="9" name="Google Shape;340;p34"/>
          <p:cNvGrpSpPr/>
          <p:nvPr/>
        </p:nvGrpSpPr>
        <p:grpSpPr>
          <a:xfrm>
            <a:off x="5181600" y="1833800"/>
            <a:ext cx="1984459" cy="1406831"/>
            <a:chOff x="1177450" y="241631"/>
            <a:chExt cx="6173152" cy="3616776"/>
          </a:xfrm>
        </p:grpSpPr>
        <p:sp>
          <p:nvSpPr>
            <p:cNvPr id="10"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75;p14"/>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fld id="{00000000-1234-1234-1234-123412341234}" type="slidenum">
              <a:rPr lang="en" smtClean="0"/>
              <a:pPr/>
              <a:t>9</a:t>
            </a:fld>
            <a:endParaRPr lang="en"/>
          </a:p>
        </p:txBody>
      </p:sp>
      <p:pic>
        <p:nvPicPr>
          <p:cNvPr id="15" name="Google Shape;110;p19"/>
          <p:cNvPicPr preferRelativeResize="0"/>
          <p:nvPr/>
        </p:nvPicPr>
        <p:blipFill>
          <a:blip r:embed="rId3">
            <a:alphaModFix/>
          </a:blip>
          <a:stretch>
            <a:fillRect/>
          </a:stretch>
        </p:blipFill>
        <p:spPr>
          <a:xfrm>
            <a:off x="5181600" y="2200700"/>
            <a:ext cx="2017495" cy="1209250"/>
          </a:xfrm>
          <a:prstGeom prst="rect">
            <a:avLst/>
          </a:prstGeom>
          <a:noFill/>
          <a:ln>
            <a:noFill/>
          </a:ln>
        </p:spPr>
      </p:pic>
      <p:cxnSp>
        <p:nvCxnSpPr>
          <p:cNvPr id="16"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pic>
        <p:nvPicPr>
          <p:cNvPr id="17" name="Google Shape;126;p19"/>
          <p:cNvPicPr preferRelativeResize="0"/>
          <p:nvPr/>
        </p:nvPicPr>
        <p:blipFill>
          <a:blip r:embed="rId4">
            <a:alphaModFix/>
          </a:blip>
          <a:stretch>
            <a:fillRect/>
          </a:stretch>
        </p:blipFill>
        <p:spPr>
          <a:xfrm>
            <a:off x="7660716" y="3287994"/>
            <a:ext cx="430025" cy="599150"/>
          </a:xfrm>
          <a:prstGeom prst="rect">
            <a:avLst/>
          </a:prstGeom>
          <a:noFill/>
          <a:ln>
            <a:noFill/>
          </a:ln>
        </p:spPr>
      </p:pic>
      <p:pic>
        <p:nvPicPr>
          <p:cNvPr id="18" name="Google Shape;127;p19"/>
          <p:cNvPicPr preferRelativeResize="0"/>
          <p:nvPr/>
        </p:nvPicPr>
        <p:blipFill>
          <a:blip r:embed="rId5">
            <a:alphaModFix/>
          </a:blip>
          <a:stretch>
            <a:fillRect/>
          </a:stretch>
        </p:blipFill>
        <p:spPr>
          <a:xfrm>
            <a:off x="8034133" y="3448355"/>
            <a:ext cx="430025" cy="599150"/>
          </a:xfrm>
          <a:prstGeom prst="rect">
            <a:avLst/>
          </a:prstGeom>
          <a:noFill/>
          <a:ln>
            <a:noFill/>
          </a:ln>
        </p:spPr>
      </p:pic>
      <p:cxnSp>
        <p:nvCxnSpPr>
          <p:cNvPr id="19"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20" name="Google Shape;119;p19"/>
          <p:cNvPicPr preferRelativeResize="0"/>
          <p:nvPr/>
        </p:nvPicPr>
        <p:blipFill>
          <a:blip r:embed="rId6">
            <a:alphaModFix/>
          </a:blip>
          <a:stretch>
            <a:fillRect/>
          </a:stretch>
        </p:blipFill>
        <p:spPr>
          <a:xfrm>
            <a:off x="7380302" y="1666762"/>
            <a:ext cx="848475" cy="555275"/>
          </a:xfrm>
          <a:prstGeom prst="rect">
            <a:avLst/>
          </a:prstGeom>
          <a:noFill/>
          <a:ln>
            <a:noFill/>
          </a:ln>
        </p:spPr>
      </p:pic>
      <p:pic>
        <p:nvPicPr>
          <p:cNvPr id="21" name="Google Shape;122;p19"/>
          <p:cNvPicPr preferRelativeResize="0"/>
          <p:nvPr/>
        </p:nvPicPr>
        <p:blipFill>
          <a:blip r:embed="rId7">
            <a:alphaModFix/>
          </a:blip>
          <a:stretch>
            <a:fillRect/>
          </a:stretch>
        </p:blipFill>
        <p:spPr>
          <a:xfrm>
            <a:off x="7629463" y="1032323"/>
            <a:ext cx="337866" cy="894276"/>
          </a:xfrm>
          <a:prstGeom prst="rect">
            <a:avLst/>
          </a:prstGeom>
          <a:noFill/>
          <a:ln>
            <a:noFill/>
          </a:ln>
        </p:spPr>
      </p:pic>
      <p:pic>
        <p:nvPicPr>
          <p:cNvPr id="25" name="Google Shape;118;p19"/>
          <p:cNvPicPr preferRelativeResize="0"/>
          <p:nvPr/>
        </p:nvPicPr>
        <p:blipFill>
          <a:blip r:embed="rId8">
            <a:alphaModFix/>
          </a:blip>
          <a:stretch>
            <a:fillRect/>
          </a:stretch>
        </p:blipFill>
        <p:spPr>
          <a:xfrm>
            <a:off x="5587011" y="756240"/>
            <a:ext cx="1245500" cy="799942"/>
          </a:xfrm>
          <a:prstGeom prst="rect">
            <a:avLst/>
          </a:prstGeom>
          <a:noFill/>
          <a:ln>
            <a:noFill/>
          </a:ln>
        </p:spPr>
      </p:pic>
      <p:pic>
        <p:nvPicPr>
          <p:cNvPr id="22" name="Google Shape;116;p19"/>
          <p:cNvPicPr preferRelativeResize="0"/>
          <p:nvPr/>
        </p:nvPicPr>
        <p:blipFill>
          <a:blip r:embed="rId9">
            <a:alphaModFix/>
          </a:blip>
          <a:stretch>
            <a:fillRect/>
          </a:stretch>
        </p:blipFill>
        <p:spPr>
          <a:xfrm>
            <a:off x="0" y="4276951"/>
            <a:ext cx="690136" cy="656999"/>
          </a:xfrm>
          <a:prstGeom prst="rect">
            <a:avLst/>
          </a:prstGeom>
          <a:noFill/>
          <a:ln>
            <a:noFill/>
          </a:ln>
        </p:spPr>
      </p:pic>
      <p:pic>
        <p:nvPicPr>
          <p:cNvPr id="23" name="Google Shape;117;p19"/>
          <p:cNvPicPr preferRelativeResize="0"/>
          <p:nvPr/>
        </p:nvPicPr>
        <p:blipFill>
          <a:blip r:embed="rId9">
            <a:alphaModFix/>
          </a:blip>
          <a:stretch>
            <a:fillRect/>
          </a:stretch>
        </p:blipFill>
        <p:spPr>
          <a:xfrm>
            <a:off x="76200" y="4552950"/>
            <a:ext cx="835065" cy="597272"/>
          </a:xfrm>
          <a:prstGeom prst="rect">
            <a:avLst/>
          </a:prstGeom>
          <a:noFill/>
          <a:ln>
            <a:noFill/>
          </a:ln>
        </p:spPr>
      </p:pic>
      <p:sp>
        <p:nvSpPr>
          <p:cNvPr id="24" name="Google Shape;128;p19"/>
          <p:cNvSpPr/>
          <p:nvPr/>
        </p:nvSpPr>
        <p:spPr>
          <a:xfrm>
            <a:off x="5181600" y="10477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cxnSp>
        <p:nvCxnSpPr>
          <p:cNvPr id="27"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28"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29" name="Google Shape;115;p19"/>
          <p:cNvPicPr preferRelativeResize="0"/>
          <p:nvPr/>
        </p:nvPicPr>
        <p:blipFill>
          <a:blip r:embed="rId11">
            <a:alphaModFix/>
          </a:blip>
          <a:stretch>
            <a:fillRect/>
          </a:stretch>
        </p:blipFill>
        <p:spPr>
          <a:xfrm>
            <a:off x="4569684" y="1556163"/>
            <a:ext cx="481900" cy="555275"/>
          </a:xfrm>
          <a:prstGeom prst="rect">
            <a:avLst/>
          </a:prstGeom>
          <a:noFill/>
          <a:ln>
            <a:noFill/>
          </a:ln>
        </p:spPr>
      </p:pic>
      <p:pic>
        <p:nvPicPr>
          <p:cNvPr id="30" name="Google Shape;114;p19"/>
          <p:cNvPicPr preferRelativeResize="0"/>
          <p:nvPr/>
        </p:nvPicPr>
        <p:blipFill>
          <a:blip r:embed="rId12">
            <a:alphaModFix/>
          </a:blip>
          <a:stretch>
            <a:fillRect/>
          </a:stretch>
        </p:blipFill>
        <p:spPr>
          <a:xfrm>
            <a:off x="4386955" y="1434470"/>
            <a:ext cx="481900" cy="555275"/>
          </a:xfrm>
          <a:prstGeom prst="rect">
            <a:avLst/>
          </a:prstGeom>
          <a:noFill/>
          <a:ln>
            <a:noFill/>
          </a:ln>
        </p:spPr>
      </p:pic>
      <p:pic>
        <p:nvPicPr>
          <p:cNvPr id="32" name="Google Shape;355;p35"/>
          <p:cNvPicPr preferRelativeResize="0"/>
          <p:nvPr/>
        </p:nvPicPr>
        <p:blipFill>
          <a:blip r:embed="rId13">
            <a:alphaModFix/>
          </a:blip>
          <a:stretch>
            <a:fillRect/>
          </a:stretch>
        </p:blipFill>
        <p:spPr>
          <a:xfrm>
            <a:off x="7400596" y="193639"/>
            <a:ext cx="1057604" cy="930311"/>
          </a:xfrm>
          <a:prstGeom prst="rect">
            <a:avLst/>
          </a:prstGeom>
          <a:noFill/>
          <a:ln>
            <a:noFill/>
          </a:ln>
        </p:spPr>
      </p:pic>
      <p:sp>
        <p:nvSpPr>
          <p:cNvPr id="2" name="Title 1"/>
          <p:cNvSpPr>
            <a:spLocks noGrp="1"/>
          </p:cNvSpPr>
          <p:nvPr>
            <p:ph type="title"/>
          </p:nvPr>
        </p:nvSpPr>
        <p:spPr>
          <a:xfrm>
            <a:off x="143549" y="514350"/>
            <a:ext cx="8848051" cy="363621"/>
          </a:xfrm>
        </p:spPr>
        <p:txBody>
          <a:bodyPr/>
          <a:lstStyle/>
          <a:p>
            <a:r>
              <a:rPr lang="id-ID" sz="2800" dirty="0"/>
              <a:t>3. Perkembangan Komputer setelah Perang Dunia II</a:t>
            </a:r>
          </a:p>
        </p:txBody>
      </p:sp>
      <p:sp>
        <p:nvSpPr>
          <p:cNvPr id="3" name="Text Placeholder 2"/>
          <p:cNvSpPr>
            <a:spLocks noGrp="1"/>
          </p:cNvSpPr>
          <p:nvPr>
            <p:ph type="body" idx="1"/>
          </p:nvPr>
        </p:nvSpPr>
        <p:spPr>
          <a:xfrm>
            <a:off x="609107" y="1147650"/>
            <a:ext cx="3596305" cy="3786300"/>
          </a:xfrm>
        </p:spPr>
        <p:txBody>
          <a:bodyPr/>
          <a:lstStyle/>
          <a:p>
            <a:pPr fontAlgn="base"/>
            <a:r>
              <a:rPr lang="id-ID" dirty="0">
                <a:solidFill>
                  <a:schemeClr val="accent4"/>
                </a:solidFill>
              </a:rPr>
              <a:t>Pada saat perang, banyak dana dikucurkan untuk melakukan penelitian besar demi memenangkan perang, hingga akhirnya terciptanya otak besar dari komputer yang menjadi komputer klasik (menyimpan program)</a:t>
            </a:r>
          </a:p>
        </p:txBody>
      </p:sp>
    </p:spTree>
    <p:extLst>
      <p:ext uri="{BB962C8B-B14F-4D97-AF65-F5344CB8AC3E}">
        <p14:creationId xmlns:p14="http://schemas.microsoft.com/office/powerpoint/2010/main" val="348741902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1223</TotalTime>
  <Words>706</Words>
  <Application>Microsoft Office PowerPoint</Application>
  <PresentationFormat>On-screen Show (16:9)</PresentationFormat>
  <Paragraphs>142</Paragraphs>
  <Slides>20</Slides>
  <Notes>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Aliena template</vt:lpstr>
      <vt:lpstr>SEJARAH DAN PERKEMBANGAN KOMPUTER</vt:lpstr>
      <vt:lpstr>SISTEM &amp; TEKNOLOGI INFORMASI</vt:lpstr>
      <vt:lpstr>Nama Kelompok : </vt:lpstr>
      <vt:lpstr>KOMPUTER ITU APA SIH? </vt:lpstr>
      <vt:lpstr>Definisi </vt:lpstr>
      <vt:lpstr>Sejarah Terciptanya Komputer (Sebelum 1940)  </vt:lpstr>
      <vt:lpstr>1. Munculnya Prekursor komputer </vt:lpstr>
      <vt:lpstr>2. Komputer Pertama di Dunia</vt:lpstr>
      <vt:lpstr>3. Perkembangan Komputer setelah Perang Dunia II</vt:lpstr>
      <vt:lpstr>DIAGRAM ALIR PERKEMBANGAN KOMPUTER (SETELAH 1940)</vt:lpstr>
      <vt:lpstr>1. Tabung Vakum (1946-1959)</vt:lpstr>
      <vt:lpstr>2. Generasi Transitor (1959 – 1965)</vt:lpstr>
      <vt:lpstr>3. Generasi IC (1965 – 1971)</vt:lpstr>
      <vt:lpstr>4. Microprosessor (1971 – Sekarang)</vt:lpstr>
      <vt:lpstr>5. Generasi AI (Masa Depan)</vt:lpstr>
      <vt:lpstr>KOMPUTER MASA DEPAN </vt:lpstr>
      <vt:lpstr> Komputer Pena</vt:lpstr>
      <vt:lpstr>Komputer Meja Masa Depan</vt:lpstr>
      <vt:lpstr>Mouse masa depan yang bisa mengontrol dunia 3D</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Central it</dc:creator>
  <cp:lastModifiedBy>Central it</cp:lastModifiedBy>
  <cp:revision>205</cp:revision>
  <dcterms:modified xsi:type="dcterms:W3CDTF">2020-10-09T05:31:25Z</dcterms:modified>
</cp:coreProperties>
</file>